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8" r:id="rId3"/>
    <p:sldId id="309" r:id="rId4"/>
    <p:sldId id="270" r:id="rId5"/>
    <p:sldId id="271" r:id="rId6"/>
    <p:sldId id="300" r:id="rId7"/>
    <p:sldId id="272" r:id="rId8"/>
    <p:sldId id="303" r:id="rId9"/>
    <p:sldId id="305" r:id="rId10"/>
    <p:sldId id="301" r:id="rId11"/>
    <p:sldId id="273" r:id="rId12"/>
    <p:sldId id="317" r:id="rId13"/>
    <p:sldId id="318" r:id="rId14"/>
    <p:sldId id="302" r:id="rId15"/>
    <p:sldId id="307" r:id="rId16"/>
    <p:sldId id="310" r:id="rId17"/>
    <p:sldId id="311" r:id="rId18"/>
    <p:sldId id="289" r:id="rId19"/>
    <p:sldId id="312" r:id="rId20"/>
    <p:sldId id="313" r:id="rId21"/>
    <p:sldId id="314" r:id="rId22"/>
    <p:sldId id="315" r:id="rId23"/>
    <p:sldId id="316" r:id="rId24"/>
    <p:sldId id="308" r:id="rId25"/>
    <p:sldId id="291" r:id="rId26"/>
    <p:sldId id="294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pos="1497" userDrawn="1">
          <p15:clr>
            <a:srgbClr val="A4A3A4"/>
          </p15:clr>
        </p15:guide>
        <p15:guide id="10" pos="3515" userDrawn="1">
          <p15:clr>
            <a:srgbClr val="A4A3A4"/>
          </p15:clr>
        </p15:guide>
        <p15:guide id="11" pos="38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gorzata Markowska" initials="MM" lastIdx="1" clrIdx="0">
    <p:extLst>
      <p:ext uri="{19B8F6BF-5375-455C-9EA6-DF929625EA0E}">
        <p15:presenceInfo xmlns:p15="http://schemas.microsoft.com/office/powerpoint/2012/main" userId="S-1-5-21-2973910164-3083629727-3224232283-9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054"/>
    <a:srgbClr val="CFD0D6"/>
    <a:srgbClr val="E9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341" y="91"/>
      </p:cViewPr>
      <p:guideLst>
        <p:guide orient="horz" pos="2160"/>
        <p:guide pos="5556"/>
        <p:guide pos="204"/>
        <p:guide orient="horz" pos="482"/>
        <p:guide orient="horz" pos="3838"/>
        <p:guide pos="2880"/>
        <p:guide orient="horz" pos="663"/>
        <p:guide orient="horz" pos="845"/>
        <p:guide pos="1497"/>
        <p:guide pos="3515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5" Type="http://schemas.openxmlformats.org/officeDocument/2006/relationships/slide" Target="../slides/slide8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BF173-1DBF-469B-BAB1-94951CAFB7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9A4B0F-DBFC-4220-BE52-BBBF2EB7F56B}">
      <dgm:prSet phldrT="[Text]"/>
      <dgm:spPr/>
      <dgm:t>
        <a:bodyPr lIns="72000" tIns="72000" rIns="72000" bIns="72000"/>
        <a:lstStyle/>
        <a:p>
          <a:r>
            <a:rPr lang="en-US" noProof="0" dirty="0" smtClean="0"/>
            <a:t>1</a:t>
          </a:r>
          <a:r>
            <a:rPr lang="pl-PL" noProof="0" dirty="0" smtClean="0"/>
            <a:t>. Numer</a:t>
          </a:r>
          <a:r>
            <a:rPr lang="en-US" noProof="0" dirty="0" smtClean="0"/>
            <a:t> EORI</a:t>
          </a:r>
          <a:endParaRPr lang="en-US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7D0B401-B70E-4325-A1B5-FEC94A09ACE0}" type="par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6AA395E1-E6AE-4ABE-A563-02A2A7DE5FA6}" type="sib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A62C9235-C299-4FCF-95D1-83540D4FD524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 Należy upewnić się, że Państwa firma posiada numer </a:t>
          </a:r>
          <a:r>
            <a:rPr lang="pl-PL" noProof="0" dirty="0" err="1" smtClean="0"/>
            <a:t>EORl</a:t>
          </a:r>
          <a:endParaRPr lang="en-US" noProof="0" dirty="0"/>
        </a:p>
      </dgm:t>
    </dgm:pt>
    <dgm:pt modelId="{F692740D-9E92-4000-9BAD-08347DABEF49}" type="par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314AF141-E5B7-4323-9997-A8333D7C4A31}" type="sib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2C31DB43-AEC9-4999-ABE1-F79D511F6DD6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2. Klasyfikacja towarów</a:t>
          </a:r>
          <a:endParaRPr lang="en-US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C5878D6-94A2-4714-BDAD-BA5071CB6343}" type="par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1EEDC12-5E3D-485E-99C1-21BF00283028}" type="sib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E1EBA69-E641-44F6-BB4B-A62438AA7E68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 Należy znać kody taryfy celnej wysyłanych towarów</a:t>
          </a:r>
          <a:endParaRPr lang="en-US" noProof="0" dirty="0"/>
        </a:p>
      </dgm:t>
    </dgm:pt>
    <dgm:pt modelId="{7F9D53BF-CB07-4707-A375-82DB412846B8}" type="par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B8107FCB-7294-45A1-B63D-273ECE77877B}" type="sib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A5F44E6E-8FAB-40B0-8AF5-8761CC7DEFAC}">
      <dgm:prSet phldrT="[Text]"/>
      <dgm:spPr/>
      <dgm:t>
        <a:bodyPr lIns="72000" tIns="72000" rIns="72000" bIns="72000"/>
        <a:lstStyle/>
        <a:p>
          <a:r>
            <a:rPr lang="en-US" noProof="0" dirty="0" smtClean="0"/>
            <a:t>4</a:t>
          </a:r>
          <a:r>
            <a:rPr lang="pl-PL" noProof="0" dirty="0" smtClean="0"/>
            <a:t>. Wymagane dokumenty</a:t>
          </a:r>
          <a:endParaRPr lang="en-US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D445152-40BA-497E-A02F-5DDD17C414C6}" type="par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D3BFFFF-C363-4623-B1A2-A902C1F16AFC}" type="sib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8F4E267-F9F3-4479-9A3F-404671CEC45B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 Należy przygotować odpowiednie dokumenty</a:t>
          </a:r>
          <a:endParaRPr lang="en-US" noProof="0" dirty="0"/>
        </a:p>
      </dgm:t>
    </dgm:pt>
    <dgm:pt modelId="{3CF44570-78AD-4453-8390-F50D9F1C9272}" type="par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F3CD6707-70CC-42AE-B20D-8F8AD0CD2040}" type="sib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030F6F3C-BE4E-4894-B13A-2CDDAA6337CA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5. Odprawa celna</a:t>
          </a:r>
          <a:endParaRPr lang="en-US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146EFCC-DAE8-44EC-8498-C7FF1C6D00DE}" type="par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73A5EEA8-9B16-4545-86C8-9D32E5FB820C}" type="sib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490A9780-4F77-4525-A274-722C0F544756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 Należy upoważnić agencję celną do reprezentowania firmy (AC </a:t>
          </a:r>
          <a:r>
            <a:rPr lang="pl-PL" noProof="0" dirty="0" err="1" smtClean="0"/>
            <a:t>Raben</a:t>
          </a:r>
          <a:r>
            <a:rPr lang="pl-PL" noProof="0" dirty="0" smtClean="0"/>
            <a:t>)</a:t>
          </a:r>
          <a:endParaRPr lang="en-US" noProof="0" dirty="0"/>
        </a:p>
      </dgm:t>
    </dgm:pt>
    <dgm:pt modelId="{50B71508-F8B6-4619-91D5-04CEF370AFCC}" type="par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B1052646-B74A-4561-AA5E-EB98DC2A524B}" type="sib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C3016E26-E7AE-4530-B48B-B5C68BDE00DB}">
      <dgm:prSet phldrT="[Text]"/>
      <dgm:spPr/>
      <dgm:t>
        <a:bodyPr lIns="72000" tIns="72000" rIns="72000" bIns="72000"/>
        <a:lstStyle/>
        <a:p>
          <a:r>
            <a:rPr lang="en-US" noProof="0" dirty="0" smtClean="0"/>
            <a:t>3</a:t>
          </a:r>
          <a:r>
            <a:rPr lang="pl-PL" noProof="0" dirty="0" smtClean="0"/>
            <a:t>.</a:t>
          </a:r>
          <a:r>
            <a:rPr lang="en-US" noProof="0" dirty="0" smtClean="0"/>
            <a:t> Incoterms</a:t>
          </a:r>
          <a:endParaRPr lang="en-US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9BF83CA-7771-46CE-8B7D-6A08CD198DCA}" type="parTrans" cxnId="{80C6A043-EF4F-4F30-8FF1-D7174979158A}">
      <dgm:prSet/>
      <dgm:spPr/>
      <dgm:t>
        <a:bodyPr/>
        <a:lstStyle/>
        <a:p>
          <a:endParaRPr lang="de-DE"/>
        </a:p>
      </dgm:t>
    </dgm:pt>
    <dgm:pt modelId="{186B7F9C-4258-4ADA-B1A4-BDCA363479A2}" type="sibTrans" cxnId="{80C6A043-EF4F-4F30-8FF1-D7174979158A}">
      <dgm:prSet/>
      <dgm:spPr/>
      <dgm:t>
        <a:bodyPr/>
        <a:lstStyle/>
        <a:p>
          <a:endParaRPr lang="de-DE"/>
        </a:p>
      </dgm:t>
    </dgm:pt>
    <dgm:pt modelId="{64F1C5A1-8830-49D5-8B9D-185C1DF6C1FD}">
      <dgm:prSet phldrT="[Text]"/>
      <dgm:spPr/>
      <dgm:t>
        <a:bodyPr lIns="72000" tIns="72000" rIns="72000" bIns="72000"/>
        <a:lstStyle/>
        <a:p>
          <a:r>
            <a:rPr lang="pl-PL" noProof="0" dirty="0" smtClean="0"/>
            <a:t> Należy ustalić warunki transportu (</a:t>
          </a:r>
          <a:r>
            <a:rPr lang="pl-PL" noProof="0" dirty="0" err="1" smtClean="0"/>
            <a:t>Incoterms</a:t>
          </a:r>
          <a:r>
            <a:rPr lang="pl-PL" noProof="0" dirty="0" smtClean="0"/>
            <a:t>)</a:t>
          </a:r>
          <a:endParaRPr lang="en-US" noProof="0" dirty="0"/>
        </a:p>
      </dgm:t>
    </dgm:pt>
    <dgm:pt modelId="{0E8F9A3B-639B-4860-B91B-761D5B1FFA4F}" type="parTrans" cxnId="{A53C5BA6-C92C-4E54-A58C-97CD1B1EBC51}">
      <dgm:prSet/>
      <dgm:spPr/>
      <dgm:t>
        <a:bodyPr/>
        <a:lstStyle/>
        <a:p>
          <a:endParaRPr lang="de-DE"/>
        </a:p>
      </dgm:t>
    </dgm:pt>
    <dgm:pt modelId="{46F9DC76-6E20-4CE7-860E-5E4DFABCD2AB}" type="sibTrans" cxnId="{A53C5BA6-C92C-4E54-A58C-97CD1B1EBC51}">
      <dgm:prSet/>
      <dgm:spPr/>
      <dgm:t>
        <a:bodyPr/>
        <a:lstStyle/>
        <a:p>
          <a:endParaRPr lang="de-DE"/>
        </a:p>
      </dgm:t>
    </dgm:pt>
    <dgm:pt modelId="{B33CD2A4-FC20-484D-B854-39AC3827172A}" type="pres">
      <dgm:prSet presAssocID="{61FBF173-1DBF-469B-BAB1-94951CAFB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31398E-A6B3-44B1-A5E5-CBE1D0002C43}" type="pres">
      <dgm:prSet presAssocID="{61FBF173-1DBF-469B-BAB1-94951CAFB74C}" presName="tSp" presStyleCnt="0"/>
      <dgm:spPr/>
    </dgm:pt>
    <dgm:pt modelId="{4C18DE79-A991-4241-B8A6-18F9B8E2AB3A}" type="pres">
      <dgm:prSet presAssocID="{61FBF173-1DBF-469B-BAB1-94951CAFB74C}" presName="bSp" presStyleCnt="0"/>
      <dgm:spPr/>
    </dgm:pt>
    <dgm:pt modelId="{07DA79CB-1EC2-471E-B1A2-BE51D9774FF1}" type="pres">
      <dgm:prSet presAssocID="{61FBF173-1DBF-469B-BAB1-94951CAFB74C}" presName="process" presStyleCnt="0"/>
      <dgm:spPr/>
    </dgm:pt>
    <dgm:pt modelId="{8BACC6F9-67F2-4E13-B9F7-C79F5BB82E52}" type="pres">
      <dgm:prSet presAssocID="{5D9A4B0F-DBFC-4220-BE52-BBBF2EB7F56B}" presName="composite1" presStyleCnt="0"/>
      <dgm:spPr/>
    </dgm:pt>
    <dgm:pt modelId="{303CD6BF-D81C-4A1B-A2D8-8FC9BCA5FC37}" type="pres">
      <dgm:prSet presAssocID="{5D9A4B0F-DBFC-4220-BE52-BBBF2EB7F56B}" presName="dummyNode1" presStyleLbl="node1" presStyleIdx="0" presStyleCnt="5"/>
      <dgm:spPr/>
    </dgm:pt>
    <dgm:pt modelId="{4C9147DF-2409-4E0F-854F-E3C2D9BF5C00}" type="pres">
      <dgm:prSet presAssocID="{5D9A4B0F-DBFC-4220-BE52-BBBF2EB7F56B}" presName="childNode1" presStyleLbl="bgAcc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34499CE4-C769-449B-ACEA-83A2ED99FAB1}" type="pres">
      <dgm:prSet presAssocID="{5D9A4B0F-DBFC-4220-BE52-BBBF2EB7F56B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140B3C-CD00-4F03-9563-F307D1CB67FB}" type="pres">
      <dgm:prSet presAssocID="{5D9A4B0F-DBFC-4220-BE52-BBBF2EB7F56B}" presName="parentNode1" presStyleLbl="node1" presStyleIdx="0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41E36D45-4FB3-4A89-8805-3FD3F7E85174}" type="pres">
      <dgm:prSet presAssocID="{5D9A4B0F-DBFC-4220-BE52-BBBF2EB7F56B}" presName="connSite1" presStyleCnt="0"/>
      <dgm:spPr/>
    </dgm:pt>
    <dgm:pt modelId="{D715731F-166D-42B0-93E2-71E9B3F51003}" type="pres">
      <dgm:prSet presAssocID="{6AA395E1-E6AE-4ABE-A563-02A2A7DE5FA6}" presName="Name9" presStyleLbl="sibTrans2D1" presStyleIdx="0" presStyleCnt="4"/>
      <dgm:spPr/>
      <dgm:t>
        <a:bodyPr/>
        <a:lstStyle/>
        <a:p>
          <a:endParaRPr lang="de-DE"/>
        </a:p>
      </dgm:t>
    </dgm:pt>
    <dgm:pt modelId="{500DCE6A-AAB5-4F63-8463-1CCB6ACF51A0}" type="pres">
      <dgm:prSet presAssocID="{2C31DB43-AEC9-4999-ABE1-F79D511F6DD6}" presName="composite2" presStyleCnt="0"/>
      <dgm:spPr/>
    </dgm:pt>
    <dgm:pt modelId="{4E95BA75-46BE-4E92-B1D7-56AC9B9AE48D}" type="pres">
      <dgm:prSet presAssocID="{2C31DB43-AEC9-4999-ABE1-F79D511F6DD6}" presName="dummyNode2" presStyleLbl="node1" presStyleIdx="0" presStyleCnt="5"/>
      <dgm:spPr/>
    </dgm:pt>
    <dgm:pt modelId="{1307AA8F-C5D6-4DBD-8442-1060442EDC03}" type="pres">
      <dgm:prSet presAssocID="{2C31DB43-AEC9-4999-ABE1-F79D511F6DD6}" presName="childNode2" presStyleLbl="bgAcc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03C7AA9-BFE4-4E02-84C9-F4B59F6540E4}" type="pres">
      <dgm:prSet presAssocID="{2C31DB43-AEC9-4999-ABE1-F79D511F6DD6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EDD51A-9533-4D0B-B4F0-45F205CA62AF}" type="pres">
      <dgm:prSet presAssocID="{2C31DB43-AEC9-4999-ABE1-F79D511F6DD6}" presName="parentNode2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99DBF9D-5CD3-4DBC-A0AD-F1F6A5CA346B}" type="pres">
      <dgm:prSet presAssocID="{2C31DB43-AEC9-4999-ABE1-F79D511F6DD6}" presName="connSite2" presStyleCnt="0"/>
      <dgm:spPr/>
    </dgm:pt>
    <dgm:pt modelId="{3F5EC408-3542-4157-B435-2AFB65601193}" type="pres">
      <dgm:prSet presAssocID="{A1EEDC12-5E3D-485E-99C1-21BF00283028}" presName="Name18" presStyleLbl="sibTrans2D1" presStyleIdx="1" presStyleCnt="4"/>
      <dgm:spPr/>
      <dgm:t>
        <a:bodyPr/>
        <a:lstStyle/>
        <a:p>
          <a:endParaRPr lang="de-DE"/>
        </a:p>
      </dgm:t>
    </dgm:pt>
    <dgm:pt modelId="{EA4B0420-E728-4EE6-91F4-4187C49BEDFA}" type="pres">
      <dgm:prSet presAssocID="{C3016E26-E7AE-4530-B48B-B5C68BDE00DB}" presName="composite1" presStyleCnt="0"/>
      <dgm:spPr/>
    </dgm:pt>
    <dgm:pt modelId="{F767F313-6850-422F-A91D-33406EA545BC}" type="pres">
      <dgm:prSet presAssocID="{C3016E26-E7AE-4530-B48B-B5C68BDE00DB}" presName="dummyNode1" presStyleLbl="node1" presStyleIdx="1" presStyleCnt="5"/>
      <dgm:spPr/>
    </dgm:pt>
    <dgm:pt modelId="{BC71370B-9618-43D5-8C51-83458D057A98}" type="pres">
      <dgm:prSet presAssocID="{C3016E26-E7AE-4530-B48B-B5C68BDE00DB}" presName="childNode1" presStyleLbl="bgAcc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9D4E143-3062-4472-8871-4E097945DEB5}" type="pres">
      <dgm:prSet presAssocID="{C3016E26-E7AE-4530-B48B-B5C68BDE00DB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BB3A1C-CE04-4577-A1FF-F23C48648E24}" type="pres">
      <dgm:prSet presAssocID="{C3016E26-E7AE-4530-B48B-B5C68BDE00DB}" presName="parentNode1" presStyleLbl="node1" presStyleIdx="2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CA8E8B4-D74B-4EC1-AFEB-76AAC7DFC906}" type="pres">
      <dgm:prSet presAssocID="{C3016E26-E7AE-4530-B48B-B5C68BDE00DB}" presName="connSite1" presStyleCnt="0"/>
      <dgm:spPr/>
    </dgm:pt>
    <dgm:pt modelId="{A8903341-0BAE-4C7E-9689-3DBB8076F236}" type="pres">
      <dgm:prSet presAssocID="{186B7F9C-4258-4ADA-B1A4-BDCA363479A2}" presName="Name9" presStyleLbl="sibTrans2D1" presStyleIdx="2" presStyleCnt="4"/>
      <dgm:spPr/>
      <dgm:t>
        <a:bodyPr/>
        <a:lstStyle/>
        <a:p>
          <a:endParaRPr lang="de-DE"/>
        </a:p>
      </dgm:t>
    </dgm:pt>
    <dgm:pt modelId="{D6588F9D-BA19-4091-8B9A-BF7B5CF2F4B7}" type="pres">
      <dgm:prSet presAssocID="{A5F44E6E-8FAB-40B0-8AF5-8761CC7DEFAC}" presName="composite2" presStyleCnt="0"/>
      <dgm:spPr/>
    </dgm:pt>
    <dgm:pt modelId="{A75B643F-397E-4174-B245-D34A31E01FE2}" type="pres">
      <dgm:prSet presAssocID="{A5F44E6E-8FAB-40B0-8AF5-8761CC7DEFAC}" presName="dummyNode2" presStyleLbl="node1" presStyleIdx="2" presStyleCnt="5"/>
      <dgm:spPr/>
    </dgm:pt>
    <dgm:pt modelId="{CCB61FB4-AEAD-4CFE-9C1C-E2A9A90D5E66}" type="pres">
      <dgm:prSet presAssocID="{A5F44E6E-8FAB-40B0-8AF5-8761CC7DEFAC}" presName="childNode2" presStyleLbl="bgAcc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72CFFFC-5B2D-4697-A174-17F36CC58FD8}" type="pres">
      <dgm:prSet presAssocID="{A5F44E6E-8FAB-40B0-8AF5-8761CC7DEFAC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83B188-0AFE-48E2-8915-28E1F8876CEF}" type="pres">
      <dgm:prSet presAssocID="{A5F44E6E-8FAB-40B0-8AF5-8761CC7DEFAC}" presName="parentNode2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E231AE6-9862-4F73-A3D6-8A9470F454A1}" type="pres">
      <dgm:prSet presAssocID="{A5F44E6E-8FAB-40B0-8AF5-8761CC7DEFAC}" presName="connSite2" presStyleCnt="0"/>
      <dgm:spPr/>
    </dgm:pt>
    <dgm:pt modelId="{3F8EF3F3-6626-4BE7-9ED4-44662964E2B9}" type="pres">
      <dgm:prSet presAssocID="{0D3BFFFF-C363-4623-B1A2-A902C1F16AFC}" presName="Name18" presStyleLbl="sibTrans2D1" presStyleIdx="3" presStyleCnt="4"/>
      <dgm:spPr/>
      <dgm:t>
        <a:bodyPr/>
        <a:lstStyle/>
        <a:p>
          <a:endParaRPr lang="de-DE"/>
        </a:p>
      </dgm:t>
    </dgm:pt>
    <dgm:pt modelId="{AF307EFB-0FAC-4BA8-A372-9F48BB768511}" type="pres">
      <dgm:prSet presAssocID="{030F6F3C-BE4E-4894-B13A-2CDDAA6337CA}" presName="composite1" presStyleCnt="0"/>
      <dgm:spPr/>
    </dgm:pt>
    <dgm:pt modelId="{58189AF5-EF06-4ADC-BB7A-67C9E640D658}" type="pres">
      <dgm:prSet presAssocID="{030F6F3C-BE4E-4894-B13A-2CDDAA6337CA}" presName="dummyNode1" presStyleLbl="node1" presStyleIdx="3" presStyleCnt="5"/>
      <dgm:spPr/>
    </dgm:pt>
    <dgm:pt modelId="{9138F172-71B8-4786-83EC-A6290B0F2238}" type="pres">
      <dgm:prSet presAssocID="{030F6F3C-BE4E-4894-B13A-2CDDAA6337CA}" presName="childNode1" presStyleLbl="bgAcc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735AFC9-BB2E-40AF-8092-4CE03F2E45E9}" type="pres">
      <dgm:prSet presAssocID="{030F6F3C-BE4E-4894-B13A-2CDDAA6337CA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88909C-8419-48E3-9947-D07DE4D0F309}" type="pres">
      <dgm:prSet presAssocID="{030F6F3C-BE4E-4894-B13A-2CDDAA6337CA}" presName="parentNode1" presStyleLbl="node1" presStyleIdx="4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09497344-2107-4AF9-AFA3-58454DF73B0D}" type="pres">
      <dgm:prSet presAssocID="{030F6F3C-BE4E-4894-B13A-2CDDAA6337CA}" presName="connSite1" presStyleCnt="0"/>
      <dgm:spPr/>
    </dgm:pt>
  </dgm:ptLst>
  <dgm:cxnLst>
    <dgm:cxn modelId="{48CF27A0-51CF-43F6-901E-62A129075021}" srcId="{61FBF173-1DBF-469B-BAB1-94951CAFB74C}" destId="{A5F44E6E-8FAB-40B0-8AF5-8761CC7DEFAC}" srcOrd="3" destOrd="0" parTransId="{CD445152-40BA-497E-A02F-5DDD17C414C6}" sibTransId="{0D3BFFFF-C363-4623-B1A2-A902C1F16AFC}"/>
    <dgm:cxn modelId="{0D016329-BBE3-47C5-B092-55593E062E12}" type="presOf" srcId="{A5F44E6E-8FAB-40B0-8AF5-8761CC7DEFAC}" destId="{6983B188-0AFE-48E2-8915-28E1F8876CEF}" srcOrd="0" destOrd="0" presId="urn:microsoft.com/office/officeart/2005/8/layout/hProcess4"/>
    <dgm:cxn modelId="{0AA4A09D-B3C1-470F-A249-4325CF598F3D}" type="presOf" srcId="{0D3BFFFF-C363-4623-B1A2-A902C1F16AFC}" destId="{3F8EF3F3-6626-4BE7-9ED4-44662964E2B9}" srcOrd="0" destOrd="0" presId="urn:microsoft.com/office/officeart/2005/8/layout/hProcess4"/>
    <dgm:cxn modelId="{D3597869-6B43-456C-94B3-CFFB0AEE7416}" type="presOf" srcId="{6AA395E1-E6AE-4ABE-A563-02A2A7DE5FA6}" destId="{D715731F-166D-42B0-93E2-71E9B3F51003}" srcOrd="0" destOrd="0" presId="urn:microsoft.com/office/officeart/2005/8/layout/hProcess4"/>
    <dgm:cxn modelId="{A8BC27FE-9CCA-48AC-B021-E99BE31FB735}" type="presOf" srcId="{2C31DB43-AEC9-4999-ABE1-F79D511F6DD6}" destId="{73EDD51A-9533-4D0B-B4F0-45F205CA62AF}" srcOrd="0" destOrd="0" presId="urn:microsoft.com/office/officeart/2005/8/layout/hProcess4"/>
    <dgm:cxn modelId="{5498B839-747C-48B8-94FA-CDA9A4483AF0}" srcId="{030F6F3C-BE4E-4894-B13A-2CDDAA6337CA}" destId="{490A9780-4F77-4525-A274-722C0F544756}" srcOrd="0" destOrd="0" parTransId="{50B71508-F8B6-4619-91D5-04CEF370AFCC}" sibTransId="{B1052646-B74A-4561-AA5E-EB98DC2A524B}"/>
    <dgm:cxn modelId="{3BC24CC5-06FD-430B-BD72-65BB86C3A85D}" type="presOf" srcId="{08F4E267-F9F3-4479-9A3F-404671CEC45B}" destId="{672CFFFC-5B2D-4697-A174-17F36CC58FD8}" srcOrd="1" destOrd="0" presId="urn:microsoft.com/office/officeart/2005/8/layout/hProcess4"/>
    <dgm:cxn modelId="{69339B97-D877-411F-95F6-3DCFAA32F5C2}" type="presOf" srcId="{186B7F9C-4258-4ADA-B1A4-BDCA363479A2}" destId="{A8903341-0BAE-4C7E-9689-3DBB8076F236}" srcOrd="0" destOrd="0" presId="urn:microsoft.com/office/officeart/2005/8/layout/hProcess4"/>
    <dgm:cxn modelId="{4927486F-CC90-44E7-87B3-83414AFECC74}" type="presOf" srcId="{A62C9235-C299-4FCF-95D1-83540D4FD524}" destId="{4C9147DF-2409-4E0F-854F-E3C2D9BF5C00}" srcOrd="0" destOrd="0" presId="urn:microsoft.com/office/officeart/2005/8/layout/hProcess4"/>
    <dgm:cxn modelId="{A53C5BA6-C92C-4E54-A58C-97CD1B1EBC51}" srcId="{C3016E26-E7AE-4530-B48B-B5C68BDE00DB}" destId="{64F1C5A1-8830-49D5-8B9D-185C1DF6C1FD}" srcOrd="0" destOrd="0" parTransId="{0E8F9A3B-639B-4860-B91B-761D5B1FFA4F}" sibTransId="{46F9DC76-6E20-4CE7-860E-5E4DFABCD2AB}"/>
    <dgm:cxn modelId="{80C6A043-EF4F-4F30-8FF1-D7174979158A}" srcId="{61FBF173-1DBF-469B-BAB1-94951CAFB74C}" destId="{C3016E26-E7AE-4530-B48B-B5C68BDE00DB}" srcOrd="2" destOrd="0" parTransId="{B9BF83CA-7771-46CE-8B7D-6A08CD198DCA}" sibTransId="{186B7F9C-4258-4ADA-B1A4-BDCA363479A2}"/>
    <dgm:cxn modelId="{818980A0-9A74-4644-A7A5-E45B2CDB9442}" type="presOf" srcId="{A62C9235-C299-4FCF-95D1-83540D4FD524}" destId="{34499CE4-C769-449B-ACEA-83A2ED99FAB1}" srcOrd="1" destOrd="0" presId="urn:microsoft.com/office/officeart/2005/8/layout/hProcess4"/>
    <dgm:cxn modelId="{F551E315-E2BE-433B-8660-29C4FD792F18}" type="presOf" srcId="{A1EEDC12-5E3D-485E-99C1-21BF00283028}" destId="{3F5EC408-3542-4157-B435-2AFB65601193}" srcOrd="0" destOrd="0" presId="urn:microsoft.com/office/officeart/2005/8/layout/hProcess4"/>
    <dgm:cxn modelId="{C2AF1E59-1A68-4231-8948-B6E31C5B6FC3}" type="presOf" srcId="{AE1EBA69-E641-44F6-BB4B-A62438AA7E68}" destId="{F03C7AA9-BFE4-4E02-84C9-F4B59F6540E4}" srcOrd="1" destOrd="0" presId="urn:microsoft.com/office/officeart/2005/8/layout/hProcess4"/>
    <dgm:cxn modelId="{EFA48664-4F40-4758-86CB-0D79A0B7099B}" type="presOf" srcId="{C3016E26-E7AE-4530-B48B-B5C68BDE00DB}" destId="{AEBB3A1C-CE04-4577-A1FF-F23C48648E24}" srcOrd="0" destOrd="0" presId="urn:microsoft.com/office/officeart/2005/8/layout/hProcess4"/>
    <dgm:cxn modelId="{FE60F732-8976-4E5F-AE25-905D7910AC76}" srcId="{5D9A4B0F-DBFC-4220-BE52-BBBF2EB7F56B}" destId="{A62C9235-C299-4FCF-95D1-83540D4FD524}" srcOrd="0" destOrd="0" parTransId="{F692740D-9E92-4000-9BAD-08347DABEF49}" sibTransId="{314AF141-E5B7-4323-9997-A8333D7C4A31}"/>
    <dgm:cxn modelId="{74B078F6-0BB3-4F02-8C47-73C94691AD9A}" type="presOf" srcId="{64F1C5A1-8830-49D5-8B9D-185C1DF6C1FD}" destId="{99D4E143-3062-4472-8871-4E097945DEB5}" srcOrd="1" destOrd="0" presId="urn:microsoft.com/office/officeart/2005/8/layout/hProcess4"/>
    <dgm:cxn modelId="{3E74E70B-0137-4A38-89FB-A7C09BEE013B}" srcId="{61FBF173-1DBF-469B-BAB1-94951CAFB74C}" destId="{2C31DB43-AEC9-4999-ABE1-F79D511F6DD6}" srcOrd="1" destOrd="0" parTransId="{EC5878D6-94A2-4714-BDAD-BA5071CB6343}" sibTransId="{A1EEDC12-5E3D-485E-99C1-21BF00283028}"/>
    <dgm:cxn modelId="{263FEAA8-4BE2-4348-AEC6-B4DB32DB31E5}" srcId="{2C31DB43-AEC9-4999-ABE1-F79D511F6DD6}" destId="{AE1EBA69-E641-44F6-BB4B-A62438AA7E68}" srcOrd="0" destOrd="0" parTransId="{7F9D53BF-CB07-4707-A375-82DB412846B8}" sibTransId="{B8107FCB-7294-45A1-B63D-273ECE77877B}"/>
    <dgm:cxn modelId="{9BC0A2E5-502D-4308-AE0F-4672DFA3EF0A}" type="presOf" srcId="{490A9780-4F77-4525-A274-722C0F544756}" destId="{9138F172-71B8-4786-83EC-A6290B0F2238}" srcOrd="0" destOrd="0" presId="urn:microsoft.com/office/officeart/2005/8/layout/hProcess4"/>
    <dgm:cxn modelId="{CACB87DD-A28B-4280-97E3-91EAACDDC82D}" srcId="{A5F44E6E-8FAB-40B0-8AF5-8761CC7DEFAC}" destId="{08F4E267-F9F3-4479-9A3F-404671CEC45B}" srcOrd="0" destOrd="0" parTransId="{3CF44570-78AD-4453-8390-F50D9F1C9272}" sibTransId="{F3CD6707-70CC-42AE-B20D-8F8AD0CD2040}"/>
    <dgm:cxn modelId="{CD377FCC-920F-474C-BC4C-51016C58789B}" type="presOf" srcId="{5D9A4B0F-DBFC-4220-BE52-BBBF2EB7F56B}" destId="{39140B3C-CD00-4F03-9563-F307D1CB67FB}" srcOrd="0" destOrd="0" presId="urn:microsoft.com/office/officeart/2005/8/layout/hProcess4"/>
    <dgm:cxn modelId="{A9D3E84B-A306-479F-AD88-859C313C4055}" type="presOf" srcId="{030F6F3C-BE4E-4894-B13A-2CDDAA6337CA}" destId="{E188909C-8419-48E3-9947-D07DE4D0F309}" srcOrd="0" destOrd="0" presId="urn:microsoft.com/office/officeart/2005/8/layout/hProcess4"/>
    <dgm:cxn modelId="{171F2551-0FA6-40B2-A6C0-A81F3A4C69D3}" type="presOf" srcId="{61FBF173-1DBF-469B-BAB1-94951CAFB74C}" destId="{B33CD2A4-FC20-484D-B854-39AC3827172A}" srcOrd="0" destOrd="0" presId="urn:microsoft.com/office/officeart/2005/8/layout/hProcess4"/>
    <dgm:cxn modelId="{4A50A410-8F0E-44DE-8301-A2AEF33A9989}" type="presOf" srcId="{AE1EBA69-E641-44F6-BB4B-A62438AA7E68}" destId="{1307AA8F-C5D6-4DBD-8442-1060442EDC03}" srcOrd="0" destOrd="0" presId="urn:microsoft.com/office/officeart/2005/8/layout/hProcess4"/>
    <dgm:cxn modelId="{A0FC964F-364D-4AC0-826E-141C69D8057B}" type="presOf" srcId="{64F1C5A1-8830-49D5-8B9D-185C1DF6C1FD}" destId="{BC71370B-9618-43D5-8C51-83458D057A98}" srcOrd="0" destOrd="0" presId="urn:microsoft.com/office/officeart/2005/8/layout/hProcess4"/>
    <dgm:cxn modelId="{E976DCFE-E217-4AD8-8CE8-D3EEAF05153C}" srcId="{61FBF173-1DBF-469B-BAB1-94951CAFB74C}" destId="{5D9A4B0F-DBFC-4220-BE52-BBBF2EB7F56B}" srcOrd="0" destOrd="0" parTransId="{97D0B401-B70E-4325-A1B5-FEC94A09ACE0}" sibTransId="{6AA395E1-E6AE-4ABE-A563-02A2A7DE5FA6}"/>
    <dgm:cxn modelId="{8920E28C-CC2F-4D2D-9CFD-E45E2EA89120}" type="presOf" srcId="{490A9780-4F77-4525-A274-722C0F544756}" destId="{2735AFC9-BB2E-40AF-8092-4CE03F2E45E9}" srcOrd="1" destOrd="0" presId="urn:microsoft.com/office/officeart/2005/8/layout/hProcess4"/>
    <dgm:cxn modelId="{03093A3C-F469-4F53-84F8-22C3AE8D5403}" srcId="{61FBF173-1DBF-469B-BAB1-94951CAFB74C}" destId="{030F6F3C-BE4E-4894-B13A-2CDDAA6337CA}" srcOrd="4" destOrd="0" parTransId="{7146EFCC-DAE8-44EC-8498-C7FF1C6D00DE}" sibTransId="{73A5EEA8-9B16-4545-86C8-9D32E5FB820C}"/>
    <dgm:cxn modelId="{899BDFBD-D679-4F94-AE30-C62B13336E25}" type="presOf" srcId="{08F4E267-F9F3-4479-9A3F-404671CEC45B}" destId="{CCB61FB4-AEAD-4CFE-9C1C-E2A9A90D5E66}" srcOrd="0" destOrd="0" presId="urn:microsoft.com/office/officeart/2005/8/layout/hProcess4"/>
    <dgm:cxn modelId="{81E5125F-F9F0-42CA-AE0B-3B6372648BFE}" type="presParOf" srcId="{B33CD2A4-FC20-484D-B854-39AC3827172A}" destId="{6731398E-A6B3-44B1-A5E5-CBE1D0002C43}" srcOrd="0" destOrd="0" presId="urn:microsoft.com/office/officeart/2005/8/layout/hProcess4"/>
    <dgm:cxn modelId="{4CEAED5C-6D46-4D6A-95C2-4D939E3A2205}" type="presParOf" srcId="{B33CD2A4-FC20-484D-B854-39AC3827172A}" destId="{4C18DE79-A991-4241-B8A6-18F9B8E2AB3A}" srcOrd="1" destOrd="0" presId="urn:microsoft.com/office/officeart/2005/8/layout/hProcess4"/>
    <dgm:cxn modelId="{49CACFE4-D2A8-4A3D-A63C-453992605809}" type="presParOf" srcId="{B33CD2A4-FC20-484D-B854-39AC3827172A}" destId="{07DA79CB-1EC2-471E-B1A2-BE51D9774FF1}" srcOrd="2" destOrd="0" presId="urn:microsoft.com/office/officeart/2005/8/layout/hProcess4"/>
    <dgm:cxn modelId="{990C2A8C-BF5C-4376-993E-515ED7554E38}" type="presParOf" srcId="{07DA79CB-1EC2-471E-B1A2-BE51D9774FF1}" destId="{8BACC6F9-67F2-4E13-B9F7-C79F5BB82E52}" srcOrd="0" destOrd="0" presId="urn:microsoft.com/office/officeart/2005/8/layout/hProcess4"/>
    <dgm:cxn modelId="{C7F0BF6B-AC9D-4406-8F19-FEE0261104DD}" type="presParOf" srcId="{8BACC6F9-67F2-4E13-B9F7-C79F5BB82E52}" destId="{303CD6BF-D81C-4A1B-A2D8-8FC9BCA5FC37}" srcOrd="0" destOrd="0" presId="urn:microsoft.com/office/officeart/2005/8/layout/hProcess4"/>
    <dgm:cxn modelId="{7837C117-1326-4692-A7CD-523AF57FF5BC}" type="presParOf" srcId="{8BACC6F9-67F2-4E13-B9F7-C79F5BB82E52}" destId="{4C9147DF-2409-4E0F-854F-E3C2D9BF5C00}" srcOrd="1" destOrd="0" presId="urn:microsoft.com/office/officeart/2005/8/layout/hProcess4"/>
    <dgm:cxn modelId="{9531A826-2344-4F97-A956-C3D37BE9B187}" type="presParOf" srcId="{8BACC6F9-67F2-4E13-B9F7-C79F5BB82E52}" destId="{34499CE4-C769-449B-ACEA-83A2ED99FAB1}" srcOrd="2" destOrd="0" presId="urn:microsoft.com/office/officeart/2005/8/layout/hProcess4"/>
    <dgm:cxn modelId="{E6A8E6AE-934F-402A-B829-A82CDBC84319}" type="presParOf" srcId="{8BACC6F9-67F2-4E13-B9F7-C79F5BB82E52}" destId="{39140B3C-CD00-4F03-9563-F307D1CB67FB}" srcOrd="3" destOrd="0" presId="urn:microsoft.com/office/officeart/2005/8/layout/hProcess4"/>
    <dgm:cxn modelId="{B2FE6B8D-B5D6-469C-B71E-32A74CC69523}" type="presParOf" srcId="{8BACC6F9-67F2-4E13-B9F7-C79F5BB82E52}" destId="{41E36D45-4FB3-4A89-8805-3FD3F7E85174}" srcOrd="4" destOrd="0" presId="urn:microsoft.com/office/officeart/2005/8/layout/hProcess4"/>
    <dgm:cxn modelId="{B8BB8DA3-D5FF-4A41-898D-A00ECF79E48B}" type="presParOf" srcId="{07DA79CB-1EC2-471E-B1A2-BE51D9774FF1}" destId="{D715731F-166D-42B0-93E2-71E9B3F51003}" srcOrd="1" destOrd="0" presId="urn:microsoft.com/office/officeart/2005/8/layout/hProcess4"/>
    <dgm:cxn modelId="{D3E1F6CE-4D90-4C51-8FE1-09136707B17A}" type="presParOf" srcId="{07DA79CB-1EC2-471E-B1A2-BE51D9774FF1}" destId="{500DCE6A-AAB5-4F63-8463-1CCB6ACF51A0}" srcOrd="2" destOrd="0" presId="urn:microsoft.com/office/officeart/2005/8/layout/hProcess4"/>
    <dgm:cxn modelId="{0A131F58-0003-43C8-A4C2-DB076720EB38}" type="presParOf" srcId="{500DCE6A-AAB5-4F63-8463-1CCB6ACF51A0}" destId="{4E95BA75-46BE-4E92-B1D7-56AC9B9AE48D}" srcOrd="0" destOrd="0" presId="urn:microsoft.com/office/officeart/2005/8/layout/hProcess4"/>
    <dgm:cxn modelId="{770DD9F5-BCA3-439E-8776-FDC32AC7FFD0}" type="presParOf" srcId="{500DCE6A-AAB5-4F63-8463-1CCB6ACF51A0}" destId="{1307AA8F-C5D6-4DBD-8442-1060442EDC03}" srcOrd="1" destOrd="0" presId="urn:microsoft.com/office/officeart/2005/8/layout/hProcess4"/>
    <dgm:cxn modelId="{ED84D28D-46D9-4D9D-BDB3-84BA5966DF56}" type="presParOf" srcId="{500DCE6A-AAB5-4F63-8463-1CCB6ACF51A0}" destId="{F03C7AA9-BFE4-4E02-84C9-F4B59F6540E4}" srcOrd="2" destOrd="0" presId="urn:microsoft.com/office/officeart/2005/8/layout/hProcess4"/>
    <dgm:cxn modelId="{E8111263-88BF-4AE3-BB6F-6EA40CE56944}" type="presParOf" srcId="{500DCE6A-AAB5-4F63-8463-1CCB6ACF51A0}" destId="{73EDD51A-9533-4D0B-B4F0-45F205CA62AF}" srcOrd="3" destOrd="0" presId="urn:microsoft.com/office/officeart/2005/8/layout/hProcess4"/>
    <dgm:cxn modelId="{72B00BBF-D0B1-42F5-BD32-3BEF44708C50}" type="presParOf" srcId="{500DCE6A-AAB5-4F63-8463-1CCB6ACF51A0}" destId="{A99DBF9D-5CD3-4DBC-A0AD-F1F6A5CA346B}" srcOrd="4" destOrd="0" presId="urn:microsoft.com/office/officeart/2005/8/layout/hProcess4"/>
    <dgm:cxn modelId="{F98700C0-4BDF-428F-9143-8F96FD11085B}" type="presParOf" srcId="{07DA79CB-1EC2-471E-B1A2-BE51D9774FF1}" destId="{3F5EC408-3542-4157-B435-2AFB65601193}" srcOrd="3" destOrd="0" presId="urn:microsoft.com/office/officeart/2005/8/layout/hProcess4"/>
    <dgm:cxn modelId="{3BEB0957-9E79-4DE4-A29F-D5B63C44106D}" type="presParOf" srcId="{07DA79CB-1EC2-471E-B1A2-BE51D9774FF1}" destId="{EA4B0420-E728-4EE6-91F4-4187C49BEDFA}" srcOrd="4" destOrd="0" presId="urn:microsoft.com/office/officeart/2005/8/layout/hProcess4"/>
    <dgm:cxn modelId="{AF7EAF18-FD9F-44A5-9C74-EFAD73BE1F51}" type="presParOf" srcId="{EA4B0420-E728-4EE6-91F4-4187C49BEDFA}" destId="{F767F313-6850-422F-A91D-33406EA545BC}" srcOrd="0" destOrd="0" presId="urn:microsoft.com/office/officeart/2005/8/layout/hProcess4"/>
    <dgm:cxn modelId="{F226F7A3-4FE9-4F88-B368-721C5413E2DB}" type="presParOf" srcId="{EA4B0420-E728-4EE6-91F4-4187C49BEDFA}" destId="{BC71370B-9618-43D5-8C51-83458D057A98}" srcOrd="1" destOrd="0" presId="urn:microsoft.com/office/officeart/2005/8/layout/hProcess4"/>
    <dgm:cxn modelId="{B21563A3-82E9-473E-8EF3-7399A9469EC8}" type="presParOf" srcId="{EA4B0420-E728-4EE6-91F4-4187C49BEDFA}" destId="{99D4E143-3062-4472-8871-4E097945DEB5}" srcOrd="2" destOrd="0" presId="urn:microsoft.com/office/officeart/2005/8/layout/hProcess4"/>
    <dgm:cxn modelId="{A5E41F0C-C458-420E-8F42-67503828B762}" type="presParOf" srcId="{EA4B0420-E728-4EE6-91F4-4187C49BEDFA}" destId="{AEBB3A1C-CE04-4577-A1FF-F23C48648E24}" srcOrd="3" destOrd="0" presId="urn:microsoft.com/office/officeart/2005/8/layout/hProcess4"/>
    <dgm:cxn modelId="{878D1632-EA3D-47F3-BD92-4862A6D5CAAA}" type="presParOf" srcId="{EA4B0420-E728-4EE6-91F4-4187C49BEDFA}" destId="{ECA8E8B4-D74B-4EC1-AFEB-76AAC7DFC906}" srcOrd="4" destOrd="0" presId="urn:microsoft.com/office/officeart/2005/8/layout/hProcess4"/>
    <dgm:cxn modelId="{493FC763-F295-432F-9695-731D40C324F0}" type="presParOf" srcId="{07DA79CB-1EC2-471E-B1A2-BE51D9774FF1}" destId="{A8903341-0BAE-4C7E-9689-3DBB8076F236}" srcOrd="5" destOrd="0" presId="urn:microsoft.com/office/officeart/2005/8/layout/hProcess4"/>
    <dgm:cxn modelId="{8E69E37D-BAAC-476D-9242-CAB4B17BA83A}" type="presParOf" srcId="{07DA79CB-1EC2-471E-B1A2-BE51D9774FF1}" destId="{D6588F9D-BA19-4091-8B9A-BF7B5CF2F4B7}" srcOrd="6" destOrd="0" presId="urn:microsoft.com/office/officeart/2005/8/layout/hProcess4"/>
    <dgm:cxn modelId="{2A435995-B1AA-473C-B994-B39497E68628}" type="presParOf" srcId="{D6588F9D-BA19-4091-8B9A-BF7B5CF2F4B7}" destId="{A75B643F-397E-4174-B245-D34A31E01FE2}" srcOrd="0" destOrd="0" presId="urn:microsoft.com/office/officeart/2005/8/layout/hProcess4"/>
    <dgm:cxn modelId="{7ED5976A-4B12-48B3-8C3B-094FAFDD3BFF}" type="presParOf" srcId="{D6588F9D-BA19-4091-8B9A-BF7B5CF2F4B7}" destId="{CCB61FB4-AEAD-4CFE-9C1C-E2A9A90D5E66}" srcOrd="1" destOrd="0" presId="urn:microsoft.com/office/officeart/2005/8/layout/hProcess4"/>
    <dgm:cxn modelId="{7A65F51E-F271-407C-BF7B-07DF6E9050EA}" type="presParOf" srcId="{D6588F9D-BA19-4091-8B9A-BF7B5CF2F4B7}" destId="{672CFFFC-5B2D-4697-A174-17F36CC58FD8}" srcOrd="2" destOrd="0" presId="urn:microsoft.com/office/officeart/2005/8/layout/hProcess4"/>
    <dgm:cxn modelId="{115F06CD-C582-4AE8-9BF7-266919C74999}" type="presParOf" srcId="{D6588F9D-BA19-4091-8B9A-BF7B5CF2F4B7}" destId="{6983B188-0AFE-48E2-8915-28E1F8876CEF}" srcOrd="3" destOrd="0" presId="urn:microsoft.com/office/officeart/2005/8/layout/hProcess4"/>
    <dgm:cxn modelId="{D8FBC2AA-5E42-4946-AD0B-C3D0685AB8FD}" type="presParOf" srcId="{D6588F9D-BA19-4091-8B9A-BF7B5CF2F4B7}" destId="{DE231AE6-9862-4F73-A3D6-8A9470F454A1}" srcOrd="4" destOrd="0" presId="urn:microsoft.com/office/officeart/2005/8/layout/hProcess4"/>
    <dgm:cxn modelId="{0FB13F15-179C-44CB-9BC5-96AC6741440A}" type="presParOf" srcId="{07DA79CB-1EC2-471E-B1A2-BE51D9774FF1}" destId="{3F8EF3F3-6626-4BE7-9ED4-44662964E2B9}" srcOrd="7" destOrd="0" presId="urn:microsoft.com/office/officeart/2005/8/layout/hProcess4"/>
    <dgm:cxn modelId="{CB834AFB-2355-47F9-844A-163507F5861B}" type="presParOf" srcId="{07DA79CB-1EC2-471E-B1A2-BE51D9774FF1}" destId="{AF307EFB-0FAC-4BA8-A372-9F48BB768511}" srcOrd="8" destOrd="0" presId="urn:microsoft.com/office/officeart/2005/8/layout/hProcess4"/>
    <dgm:cxn modelId="{79C59DA0-371F-4737-B883-D37A2DB1C806}" type="presParOf" srcId="{AF307EFB-0FAC-4BA8-A372-9F48BB768511}" destId="{58189AF5-EF06-4ADC-BB7A-67C9E640D658}" srcOrd="0" destOrd="0" presId="urn:microsoft.com/office/officeart/2005/8/layout/hProcess4"/>
    <dgm:cxn modelId="{BDBE7DBE-6267-4A1B-BAD1-D0D7BC3A5321}" type="presParOf" srcId="{AF307EFB-0FAC-4BA8-A372-9F48BB768511}" destId="{9138F172-71B8-4786-83EC-A6290B0F2238}" srcOrd="1" destOrd="0" presId="urn:microsoft.com/office/officeart/2005/8/layout/hProcess4"/>
    <dgm:cxn modelId="{F03EA8D9-E5FD-4A54-86DE-72B68ED776E5}" type="presParOf" srcId="{AF307EFB-0FAC-4BA8-A372-9F48BB768511}" destId="{2735AFC9-BB2E-40AF-8092-4CE03F2E45E9}" srcOrd="2" destOrd="0" presId="urn:microsoft.com/office/officeart/2005/8/layout/hProcess4"/>
    <dgm:cxn modelId="{617CB4F0-2311-4CAC-9A56-56F12E2D6AF7}" type="presParOf" srcId="{AF307EFB-0FAC-4BA8-A372-9F48BB768511}" destId="{E188909C-8419-48E3-9947-D07DE4D0F309}" srcOrd="3" destOrd="0" presId="urn:microsoft.com/office/officeart/2005/8/layout/hProcess4"/>
    <dgm:cxn modelId="{BFB7AAD5-6E2F-470A-B2D5-F4E6A1090209}" type="presParOf" srcId="{AF307EFB-0FAC-4BA8-A372-9F48BB768511}" destId="{09497344-2107-4AF9-AFA3-58454DF73B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D2732-1AB4-4515-928B-9F0E183FB5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489B0-0EC1-4905-8233-5428556907F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b="1" dirty="0" smtClean="0"/>
            <a:t>Formalności </a:t>
          </a:r>
          <a:endParaRPr lang="en-US" b="1" dirty="0"/>
        </a:p>
      </dgm:t>
    </dgm:pt>
    <dgm:pt modelId="{B1FBC202-9E7E-4752-B6A9-2F154353A5BB}" type="parTrans" cxnId="{37F2EA87-236D-4ED5-952D-6697EFC0A3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B45ECD-7E01-4183-B8E2-20FF511058C5}" type="sibTrans" cxnId="{37F2EA87-236D-4ED5-952D-6697EFC0A3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F567DA-9DCB-4DEC-BCC6-25C6B9F3C3F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musi być zarejestrowany w PUESC</a:t>
          </a:r>
          <a:endParaRPr lang="en-US" dirty="0"/>
        </a:p>
      </dgm:t>
    </dgm:pt>
    <dgm:pt modelId="{C2DE1FC4-28F4-479C-9E50-13A2848AC051}" type="parTrans" cxnId="{B2544675-C28C-42A9-8E50-25C718B413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FD9786-7503-40E6-82AD-B00EC491B67F}" type="sibTrans" cxnId="{B2544675-C28C-42A9-8E50-25C718B413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2CB205-3031-4FBF-A14F-4DA42EEDD521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b="1" dirty="0" smtClean="0"/>
            <a:t>Wprowadzanie danych celnych</a:t>
          </a:r>
          <a:endParaRPr lang="en-US" b="1" dirty="0"/>
        </a:p>
      </dgm:t>
    </dgm:pt>
    <dgm:pt modelId="{DBF561D6-4297-4161-AA73-7C4F7BECE79E}" type="parTrans" cxnId="{D6396187-982C-43E3-AC55-8065B54F6D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CF5877-A84A-4CBD-81BD-BA6E0B050990}" type="sibTrans" cxnId="{D6396187-982C-43E3-AC55-8065B54F6D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089B16-F973-4463-9F76-07592C07037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smtClean="0"/>
            <a:t>Klient </a:t>
          </a:r>
          <a:r>
            <a:rPr lang="pl-PL" dirty="0" smtClean="0"/>
            <a:t>wystawia fakturę zgodnie z obowiązującymi wymogami</a:t>
          </a:r>
          <a:endParaRPr lang="en-US" dirty="0"/>
        </a:p>
      </dgm:t>
    </dgm:pt>
    <dgm:pt modelId="{A0AB8379-0E81-41FC-A1BE-C38FD83E2212}" type="parTrans" cxnId="{3FCE388E-DCCF-418A-9D1D-3D43A55A60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CE3726-D708-4957-861D-015606198F50}" type="sibTrans" cxnId="{3FCE388E-DCCF-418A-9D1D-3D43A55A60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AF77CF-E4C8-440A-9C07-B6E6BB69C5B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b="1" dirty="0" smtClean="0"/>
            <a:t>Przygotowanie przesyłki</a:t>
          </a:r>
          <a:endParaRPr lang="en-US" b="1" dirty="0"/>
        </a:p>
      </dgm:t>
    </dgm:pt>
    <dgm:pt modelId="{4B5CDBBF-B8D3-4AE4-A311-3F843BD961FD}" type="parTrans" cxnId="{ED856ED1-465E-4A05-98DF-498387561B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FE29FE-2636-40BD-B276-5E1FA1532373}" type="sibTrans" cxnId="{ED856ED1-465E-4A05-98DF-498387561B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3A6F05-6479-44ED-8788-C75C63BECFE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smtClean="0"/>
            <a:t>Klient </a:t>
          </a:r>
          <a:r>
            <a:rPr lang="pl-PL" dirty="0" smtClean="0"/>
            <a:t>musi wystawić fakturę handlową i dołączyć ją do paczki</a:t>
          </a:r>
          <a:endParaRPr lang="en-US" dirty="0"/>
        </a:p>
      </dgm:t>
    </dgm:pt>
    <dgm:pt modelId="{F578D4E1-6870-408B-9733-B7C28CFB8E57}" type="parTrans" cxnId="{8EC26DFE-943C-434D-89B8-45DFAC913E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6C2599-4BB9-404C-8DC8-1A82BCFE9A7E}" type="sibTrans" cxnId="{8EC26DFE-943C-434D-89B8-45DFAC913E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28C7B6-34C4-4723-9779-6E8DDBA3EE44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smtClean="0"/>
            <a:t>Klient </a:t>
          </a:r>
          <a:r>
            <a:rPr lang="pl-PL" dirty="0" smtClean="0"/>
            <a:t>musi posiadać aktywny numer EORI</a:t>
          </a:r>
          <a:endParaRPr lang="en-US" dirty="0"/>
        </a:p>
      </dgm:t>
    </dgm:pt>
    <dgm:pt modelId="{FFE75403-52A0-49A5-AF63-870250BF58F4}" type="parTrans" cxnId="{D459BF6D-1DDD-44A0-A866-C0B6692D23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043BE6-E157-4CB3-ABC1-7113A86D69AD}" type="sibTrans" cxnId="{D459BF6D-1DDD-44A0-A866-C0B6692D23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DE3670-BE53-4AE1-AE45-4B7F6F92DA43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musi posiadać aktualne upoważnienie w agencji celnej np. AC Raben</a:t>
          </a:r>
          <a:endParaRPr lang="en-US" dirty="0"/>
        </a:p>
      </dgm:t>
    </dgm:pt>
    <dgm:pt modelId="{805D1CE9-CE41-4585-86C4-E37CD8840716}" type="parTrans" cxnId="{5F24AF97-B384-48B7-BA03-197D6AB9F9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39388B-2FE5-4B53-9E79-CD31EE0DE699}" type="sibTrans" cxnId="{5F24AF97-B384-48B7-BA03-197D6AB9F9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170EB0-FA15-4550-97C0-E5C59E0D1963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umieszcza etykietę na paczce</a:t>
          </a:r>
          <a:endParaRPr lang="en-US" dirty="0"/>
        </a:p>
      </dgm:t>
    </dgm:pt>
    <dgm:pt modelId="{289CA308-05C3-4358-8FD3-1C6FF0F3DC2B}" type="parTrans" cxnId="{C9FDA814-0FBE-405E-BC2A-EBBAA359DA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3DC463-80CF-41E4-9D71-C038208772F8}" type="sibTrans" cxnId="{C9FDA814-0FBE-405E-BC2A-EBBAA359DA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6C3C3D-9265-417E-8C7D-8DB524A7345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 smtClean="0"/>
            <a:t>Potwierdzenie odprawy celnej</a:t>
          </a:r>
          <a:endParaRPr lang="en-US" b="1" dirty="0"/>
        </a:p>
      </dgm:t>
    </dgm:pt>
    <dgm:pt modelId="{B5FC921C-41B4-40E3-A37D-0FCC6A049FB6}" type="parTrans" cxnId="{90E3A916-C012-4CB7-BE56-6CF9B077C0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B9FEAB-762F-4447-AFF4-3079BC65578C}" type="sibTrans" cxnId="{90E3A916-C012-4CB7-BE56-6CF9B077C0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0C629F-3C8C-49D3-A72E-A37CDB2EC8C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Po przeprowadzeniu odprawy celnej wywozowej w Polsce Klient otrzymuje jej potwierdzenie drogą elektroniczna w postaci komunikatu </a:t>
          </a:r>
          <a:r>
            <a:rPr lang="pl-PL" dirty="0" smtClean="0">
              <a:solidFill>
                <a:srgbClr val="172054"/>
              </a:solidFill>
            </a:rPr>
            <a:t>IE 599 (odprawy indywidualne)</a:t>
          </a:r>
          <a:endParaRPr lang="en-US" dirty="0">
            <a:solidFill>
              <a:srgbClr val="172054"/>
            </a:solidFill>
          </a:endParaRPr>
        </a:p>
      </dgm:t>
    </dgm:pt>
    <dgm:pt modelId="{774CF398-92F1-4C14-B1BE-4352C4803AB4}" type="parTrans" cxnId="{834F602F-1A2F-421A-96B0-B62A96E484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F10666-5368-4904-A1A9-1D551D2D23E7}" type="sibTrans" cxnId="{834F602F-1A2F-421A-96B0-B62A96E484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0C541B-C064-489D-BC95-717D0AB9969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rozlicza się z Urzędem Skarbowym</a:t>
          </a:r>
          <a:endParaRPr lang="en-US" dirty="0"/>
        </a:p>
      </dgm:t>
    </dgm:pt>
    <dgm:pt modelId="{A8E35ACD-236E-4D56-BC6A-134867F86683}" type="parTrans" cxnId="{2F16D768-1E8F-49CF-A291-8917E10B5F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24D29C-8113-4F83-BB9F-F37875F4371C}" type="sibTrans" cxnId="{2F16D768-1E8F-49CF-A291-8917E10B5F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F5841C-8DF1-4A6E-B24A-2768AB6C2C31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wybiera odpowiedni rodzaj </a:t>
          </a:r>
          <a:r>
            <a:rPr lang="pl-PL" dirty="0" err="1" smtClean="0"/>
            <a:t>Incoterms</a:t>
          </a:r>
          <a:r>
            <a:rPr lang="pl-PL" dirty="0" smtClean="0"/>
            <a:t> (patrz tabela – slajd 9)</a:t>
          </a:r>
          <a:endParaRPr lang="en-US" dirty="0"/>
        </a:p>
      </dgm:t>
    </dgm:pt>
    <dgm:pt modelId="{FD0DC39D-A4A8-414D-B5C4-A233897E9E29}" type="parTrans" cxnId="{89067494-9C02-4050-B6FC-E0A84F54C9CF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76805AFD-7C06-40A7-AAD3-00A330054774}" type="sibTrans" cxnId="{89067494-9C02-4050-B6FC-E0A84F54C9CF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1863A1F2-702F-474B-B15B-CDCBB05A7D6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smtClean="0"/>
            <a:t>Klient </a:t>
          </a:r>
          <a:r>
            <a:rPr lang="pl-PL" dirty="0" smtClean="0"/>
            <a:t>wprowadza dane celne (dane z faktury) w ADE-Plus: nadawca, odbiorca, waga, waluta, </a:t>
          </a:r>
          <a:r>
            <a:rPr lang="pl-PL" smtClean="0"/>
            <a:t>opis towaru</a:t>
          </a:r>
          <a:r>
            <a:rPr lang="pl-PL" dirty="0" smtClean="0"/>
            <a:t>, taryfa celna</a:t>
          </a:r>
          <a:endParaRPr lang="en-US" dirty="0"/>
        </a:p>
      </dgm:t>
    </dgm:pt>
    <dgm:pt modelId="{F5C06C37-0B36-43A4-8E5D-8FB7F7BE7DDD}" type="parTrans" cxnId="{D12023CD-4FEC-4E60-BCD0-62C4069267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DE22A9-1A43-4606-98D8-24E344F27A3D}" type="sibTrans" cxnId="{D12023CD-4FEC-4E60-BCD0-62C4069267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6FD3BC-01E6-469D-B761-EA9E07CD6059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dołącza fakturę do paczki (w doklejonej kopercie lub przyldze)</a:t>
          </a:r>
          <a:endParaRPr lang="en-US" dirty="0"/>
        </a:p>
      </dgm:t>
    </dgm:pt>
    <dgm:pt modelId="{72771D68-79A5-4934-8EEC-7A00DE6AB9B0}" type="parTrans" cxnId="{B9F6F282-0FB1-4DA9-A9A4-6AD945E854EB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FDE38AD9-03F2-461A-AB17-08936C17960D}" type="sibTrans" cxnId="{B9F6F282-0FB1-4DA9-A9A4-6AD945E854EB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12A9EA85-9EB4-43A8-A112-DFD64802CCB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smtClean="0"/>
            <a:t>Klient dołącza fakturę przez ADE-Plus</a:t>
          </a:r>
          <a:endParaRPr lang="en-US" dirty="0"/>
        </a:p>
      </dgm:t>
    </dgm:pt>
    <dgm:pt modelId="{A358A943-AB73-49ED-AEB5-D1463A8556E9}" type="parTrans" cxnId="{A3984460-FA80-41E8-B44C-AB7B28D81AD6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9EE90965-3E23-4E6D-8E0C-F457EA584F2A}" type="sibTrans" cxnId="{A3984460-FA80-41E8-B44C-AB7B28D81AD6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A5573F16-33A0-4624-80B8-450F4F787817}" type="pres">
      <dgm:prSet presAssocID="{ABFD2732-1AB4-4515-928B-9F0E183FB5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579FE47-D340-4A5D-B14A-967FCA10B069}" type="pres">
      <dgm:prSet presAssocID="{EC5489B0-0EC1-4905-8233-5428556907F8}" presName="parentLin" presStyleCnt="0"/>
      <dgm:spPr/>
      <dgm:t>
        <a:bodyPr/>
        <a:lstStyle/>
        <a:p>
          <a:endParaRPr lang="pl-PL"/>
        </a:p>
      </dgm:t>
    </dgm:pt>
    <dgm:pt modelId="{226CB900-E657-4359-B0A3-4D5222A8D398}" type="pres">
      <dgm:prSet presAssocID="{EC5489B0-0EC1-4905-8233-5428556907F8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AE067291-DAE3-47B9-AE99-947E2DE0A87A}" type="pres">
      <dgm:prSet presAssocID="{EC5489B0-0EC1-4905-8233-5428556907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54E48D-CC15-4B4D-8690-440E64E2B303}" type="pres">
      <dgm:prSet presAssocID="{EC5489B0-0EC1-4905-8233-5428556907F8}" presName="negativeSpace" presStyleCnt="0"/>
      <dgm:spPr/>
      <dgm:t>
        <a:bodyPr/>
        <a:lstStyle/>
        <a:p>
          <a:endParaRPr lang="pl-PL"/>
        </a:p>
      </dgm:t>
    </dgm:pt>
    <dgm:pt modelId="{32D67BDE-9B89-4F5D-90EA-3431CF6D2032}" type="pres">
      <dgm:prSet presAssocID="{EC5489B0-0EC1-4905-8233-5428556907F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ACA9EE-DD81-45A3-8F13-321C049E705B}" type="pres">
      <dgm:prSet presAssocID="{11B45ECD-7E01-4183-B8E2-20FF511058C5}" presName="spaceBetweenRectangles" presStyleCnt="0"/>
      <dgm:spPr/>
      <dgm:t>
        <a:bodyPr/>
        <a:lstStyle/>
        <a:p>
          <a:endParaRPr lang="pl-PL"/>
        </a:p>
      </dgm:t>
    </dgm:pt>
    <dgm:pt modelId="{1420DD48-14DB-4304-B17B-A8A65CBCA7CA}" type="pres">
      <dgm:prSet presAssocID="{0B2CB205-3031-4FBF-A14F-4DA42EEDD521}" presName="parentLin" presStyleCnt="0"/>
      <dgm:spPr/>
      <dgm:t>
        <a:bodyPr/>
        <a:lstStyle/>
        <a:p>
          <a:endParaRPr lang="pl-PL"/>
        </a:p>
      </dgm:t>
    </dgm:pt>
    <dgm:pt modelId="{C011D3B1-259F-42FC-8FA1-4A4F3BBFA2CB}" type="pres">
      <dgm:prSet presAssocID="{0B2CB205-3031-4FBF-A14F-4DA42EEDD521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5A15AC0-0A2E-4E17-9088-B8276039A1B4}" type="pres">
      <dgm:prSet presAssocID="{0B2CB205-3031-4FBF-A14F-4DA42EEDD5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E253BB-9243-46E3-897E-7AA67356B922}" type="pres">
      <dgm:prSet presAssocID="{0B2CB205-3031-4FBF-A14F-4DA42EEDD521}" presName="negativeSpace" presStyleCnt="0"/>
      <dgm:spPr/>
      <dgm:t>
        <a:bodyPr/>
        <a:lstStyle/>
        <a:p>
          <a:endParaRPr lang="pl-PL"/>
        </a:p>
      </dgm:t>
    </dgm:pt>
    <dgm:pt modelId="{63A20262-9CA0-45CE-9ACB-ADBEF1213101}" type="pres">
      <dgm:prSet presAssocID="{0B2CB205-3031-4FBF-A14F-4DA42EEDD52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D105E8-6D8E-4CA7-AEE4-C2F73BB106E6}" type="pres">
      <dgm:prSet presAssocID="{F0CF5877-A84A-4CBD-81BD-BA6E0B050990}" presName="spaceBetweenRectangles" presStyleCnt="0"/>
      <dgm:spPr/>
      <dgm:t>
        <a:bodyPr/>
        <a:lstStyle/>
        <a:p>
          <a:endParaRPr lang="pl-PL"/>
        </a:p>
      </dgm:t>
    </dgm:pt>
    <dgm:pt modelId="{C6250D1C-349B-4EB8-879E-A5C647CC71FD}" type="pres">
      <dgm:prSet presAssocID="{00AF77CF-E4C8-440A-9C07-B6E6BB69C5BD}" presName="parentLin" presStyleCnt="0"/>
      <dgm:spPr/>
      <dgm:t>
        <a:bodyPr/>
        <a:lstStyle/>
        <a:p>
          <a:endParaRPr lang="pl-PL"/>
        </a:p>
      </dgm:t>
    </dgm:pt>
    <dgm:pt modelId="{5CBA21CE-27CE-4982-A099-EDDCB394D9F6}" type="pres">
      <dgm:prSet presAssocID="{00AF77CF-E4C8-440A-9C07-B6E6BB69C5BD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E9A27475-3808-43FC-A413-6487049BA363}" type="pres">
      <dgm:prSet presAssocID="{00AF77CF-E4C8-440A-9C07-B6E6BB69C5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3437BF-8A36-4ADE-862E-E233FE17743B}" type="pres">
      <dgm:prSet presAssocID="{00AF77CF-E4C8-440A-9C07-B6E6BB69C5BD}" presName="negativeSpace" presStyleCnt="0"/>
      <dgm:spPr/>
      <dgm:t>
        <a:bodyPr/>
        <a:lstStyle/>
        <a:p>
          <a:endParaRPr lang="pl-PL"/>
        </a:p>
      </dgm:t>
    </dgm:pt>
    <dgm:pt modelId="{7C292BF2-7021-45D2-B7D6-64932E21CF29}" type="pres">
      <dgm:prSet presAssocID="{00AF77CF-E4C8-440A-9C07-B6E6BB69C5B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434C3A-2FC9-4BBB-AFAF-C93904A69A08}" type="pres">
      <dgm:prSet presAssocID="{A0FE29FE-2636-40BD-B276-5E1FA1532373}" presName="spaceBetweenRectangles" presStyleCnt="0"/>
      <dgm:spPr/>
      <dgm:t>
        <a:bodyPr/>
        <a:lstStyle/>
        <a:p>
          <a:endParaRPr lang="pl-PL"/>
        </a:p>
      </dgm:t>
    </dgm:pt>
    <dgm:pt modelId="{694AD352-2C4C-42EF-98E7-0FD1D52B4A9D}" type="pres">
      <dgm:prSet presAssocID="{BF6C3C3D-9265-417E-8C7D-8DB524A73452}" presName="parentLin" presStyleCnt="0"/>
      <dgm:spPr/>
      <dgm:t>
        <a:bodyPr/>
        <a:lstStyle/>
        <a:p>
          <a:endParaRPr lang="pl-PL"/>
        </a:p>
      </dgm:t>
    </dgm:pt>
    <dgm:pt modelId="{1F310B44-543E-4488-BD96-5A5319D2DB0A}" type="pres">
      <dgm:prSet presAssocID="{BF6C3C3D-9265-417E-8C7D-8DB524A73452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84CB791A-0823-453B-9F09-3BBCFBC53FAD}" type="pres">
      <dgm:prSet presAssocID="{BF6C3C3D-9265-417E-8C7D-8DB524A734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5D8472-1495-449F-8352-3460D08C3BE0}" type="pres">
      <dgm:prSet presAssocID="{BF6C3C3D-9265-417E-8C7D-8DB524A73452}" presName="negativeSpace" presStyleCnt="0"/>
      <dgm:spPr/>
      <dgm:t>
        <a:bodyPr/>
        <a:lstStyle/>
        <a:p>
          <a:endParaRPr lang="pl-PL"/>
        </a:p>
      </dgm:t>
    </dgm:pt>
    <dgm:pt modelId="{8C9C5A6D-B7B5-48D9-8CA9-313DCEDD6F40}" type="pres">
      <dgm:prSet presAssocID="{BF6C3C3D-9265-417E-8C7D-8DB524A7345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544675-C28C-42A9-8E50-25C718B413DF}" srcId="{EC5489B0-0EC1-4905-8233-5428556907F8}" destId="{13F567DA-9DCB-4DEC-BCC6-25C6B9F3C3F7}" srcOrd="0" destOrd="0" parTransId="{C2DE1FC4-28F4-479C-9E50-13A2848AC051}" sibTransId="{A9FD9786-7503-40E6-82AD-B00EC491B67F}"/>
    <dgm:cxn modelId="{2F16D768-1E8F-49CF-A291-8917E10B5FF2}" srcId="{BF6C3C3D-9265-417E-8C7D-8DB524A73452}" destId="{0A0C541B-C064-489D-BC95-717D0AB99698}" srcOrd="1" destOrd="0" parTransId="{A8E35ACD-236E-4D56-BC6A-134867F86683}" sibTransId="{2224D29C-8113-4F83-BB9F-F37875F4371C}"/>
    <dgm:cxn modelId="{AF6F1CF4-75AA-4FA0-8CE3-A68A599DF34D}" type="presOf" srcId="{00AF77CF-E4C8-440A-9C07-B6E6BB69C5BD}" destId="{E9A27475-3808-43FC-A413-6487049BA363}" srcOrd="1" destOrd="0" presId="urn:microsoft.com/office/officeart/2005/8/layout/list1"/>
    <dgm:cxn modelId="{847794B5-4051-4FF9-93F6-D5C9A21F4519}" type="presOf" srcId="{BF6C3C3D-9265-417E-8C7D-8DB524A73452}" destId="{84CB791A-0823-453B-9F09-3BBCFBC53FAD}" srcOrd="1" destOrd="0" presId="urn:microsoft.com/office/officeart/2005/8/layout/list1"/>
    <dgm:cxn modelId="{08952656-597E-48CC-9FA0-DC76A10AE063}" type="presOf" srcId="{00AF77CF-E4C8-440A-9C07-B6E6BB69C5BD}" destId="{5CBA21CE-27CE-4982-A099-EDDCB394D9F6}" srcOrd="0" destOrd="0" presId="urn:microsoft.com/office/officeart/2005/8/layout/list1"/>
    <dgm:cxn modelId="{5CE4A20B-A242-4F6C-8CB8-A261746CCC35}" type="presOf" srcId="{13F567DA-9DCB-4DEC-BCC6-25C6B9F3C3F7}" destId="{32D67BDE-9B89-4F5D-90EA-3431CF6D2032}" srcOrd="0" destOrd="0" presId="urn:microsoft.com/office/officeart/2005/8/layout/list1"/>
    <dgm:cxn modelId="{3FCE388E-DCCF-418A-9D1D-3D43A55A607C}" srcId="{0B2CB205-3031-4FBF-A14F-4DA42EEDD521}" destId="{B4089B16-F973-4463-9F76-07592C07037C}" srcOrd="0" destOrd="0" parTransId="{A0AB8379-0E81-41FC-A1BE-C38FD83E2212}" sibTransId="{6BCE3726-D708-4957-861D-015606198F50}"/>
    <dgm:cxn modelId="{1F459765-CF1D-405F-BB7F-240434E0D613}" type="presOf" srcId="{880C629F-3C8C-49D3-A72E-A37CDB2EC8C1}" destId="{8C9C5A6D-B7B5-48D9-8CA9-313DCEDD6F40}" srcOrd="0" destOrd="0" presId="urn:microsoft.com/office/officeart/2005/8/layout/list1"/>
    <dgm:cxn modelId="{A3984460-FA80-41E8-B44C-AB7B28D81AD6}" srcId="{0B2CB205-3031-4FBF-A14F-4DA42EEDD521}" destId="{12A9EA85-9EB4-43A8-A112-DFD64802CCBF}" srcOrd="3" destOrd="0" parTransId="{A358A943-AB73-49ED-AEB5-D1463A8556E9}" sibTransId="{9EE90965-3E23-4E6D-8E0C-F457EA584F2A}"/>
    <dgm:cxn modelId="{D459BF6D-1DDD-44A0-A866-C0B6692D23C8}" srcId="{EC5489B0-0EC1-4905-8233-5428556907F8}" destId="{6728C7B6-34C4-4723-9779-6E8DDBA3EE44}" srcOrd="1" destOrd="0" parTransId="{FFE75403-52A0-49A5-AF63-870250BF58F4}" sibTransId="{B5043BE6-E157-4CB3-ABC1-7113A86D69AD}"/>
    <dgm:cxn modelId="{834F602F-1A2F-421A-96B0-B62A96E484F5}" srcId="{BF6C3C3D-9265-417E-8C7D-8DB524A73452}" destId="{880C629F-3C8C-49D3-A72E-A37CDB2EC8C1}" srcOrd="0" destOrd="0" parTransId="{774CF398-92F1-4C14-B1BE-4352C4803AB4}" sibTransId="{CAF10666-5368-4904-A1A9-1D551D2D23E7}"/>
    <dgm:cxn modelId="{B928DAA5-3691-45F8-B680-72EF9A83E08F}" type="presOf" srcId="{1863A1F2-702F-474B-B15B-CDCBB05A7D6A}" destId="{63A20262-9CA0-45CE-9ACB-ADBEF1213101}" srcOrd="0" destOrd="2" presId="urn:microsoft.com/office/officeart/2005/8/layout/list1"/>
    <dgm:cxn modelId="{D12023CD-4FEC-4E60-BCD0-62C406926757}" srcId="{0B2CB205-3031-4FBF-A14F-4DA42EEDD521}" destId="{1863A1F2-702F-474B-B15B-CDCBB05A7D6A}" srcOrd="2" destOrd="0" parTransId="{F5C06C37-0B36-43A4-8E5D-8FB7F7BE7DDD}" sibTransId="{F4DE22A9-1A43-4606-98D8-24E344F27A3D}"/>
    <dgm:cxn modelId="{53814F94-9076-4E7E-8278-E287F7C232DB}" type="presOf" srcId="{A7F5841C-8DF1-4A6E-B24A-2768AB6C2C31}" destId="{63A20262-9CA0-45CE-9ACB-ADBEF1213101}" srcOrd="0" destOrd="1" presId="urn:microsoft.com/office/officeart/2005/8/layout/list1"/>
    <dgm:cxn modelId="{33B14E3C-FC5D-49EE-BF4A-0B1D65DD06FC}" type="presOf" srcId="{0A0C541B-C064-489D-BC95-717D0AB99698}" destId="{8C9C5A6D-B7B5-48D9-8CA9-313DCEDD6F40}" srcOrd="0" destOrd="1" presId="urn:microsoft.com/office/officeart/2005/8/layout/list1"/>
    <dgm:cxn modelId="{5F24AF97-B384-48B7-BA03-197D6AB9F902}" srcId="{EC5489B0-0EC1-4905-8233-5428556907F8}" destId="{CADE3670-BE53-4AE1-AE45-4B7F6F92DA43}" srcOrd="2" destOrd="0" parTransId="{805D1CE9-CE41-4585-86C4-E37CD8840716}" sibTransId="{5739388B-2FE5-4B53-9E79-CD31EE0DE699}"/>
    <dgm:cxn modelId="{5F56E989-7BE8-4D2F-88CF-996166F46AE4}" type="presOf" srcId="{CADE3670-BE53-4AE1-AE45-4B7F6F92DA43}" destId="{32D67BDE-9B89-4F5D-90EA-3431CF6D2032}" srcOrd="0" destOrd="2" presId="urn:microsoft.com/office/officeart/2005/8/layout/list1"/>
    <dgm:cxn modelId="{FDE378EF-582A-4231-9E3F-24A641153C57}" type="presOf" srcId="{12A9EA85-9EB4-43A8-A112-DFD64802CCBF}" destId="{63A20262-9CA0-45CE-9ACB-ADBEF1213101}" srcOrd="0" destOrd="3" presId="urn:microsoft.com/office/officeart/2005/8/layout/list1"/>
    <dgm:cxn modelId="{76AF601C-4578-4770-BE92-34F66EA1E8A8}" type="presOf" srcId="{283A6F05-6479-44ED-8788-C75C63BECFEA}" destId="{32D67BDE-9B89-4F5D-90EA-3431CF6D2032}" srcOrd="0" destOrd="3" presId="urn:microsoft.com/office/officeart/2005/8/layout/list1"/>
    <dgm:cxn modelId="{3E08F58D-DF82-40B9-8D67-45F733C3DD59}" type="presOf" srcId="{ABFD2732-1AB4-4515-928B-9F0E183FB5C1}" destId="{A5573F16-33A0-4624-80B8-450F4F787817}" srcOrd="0" destOrd="0" presId="urn:microsoft.com/office/officeart/2005/8/layout/list1"/>
    <dgm:cxn modelId="{618A22C5-F3BE-417E-8533-85192FD15B5F}" type="presOf" srcId="{6728C7B6-34C4-4723-9779-6E8DDBA3EE44}" destId="{32D67BDE-9B89-4F5D-90EA-3431CF6D2032}" srcOrd="0" destOrd="1" presId="urn:microsoft.com/office/officeart/2005/8/layout/list1"/>
    <dgm:cxn modelId="{C2B7E997-8CE9-4827-9344-A0E3386569DE}" type="presOf" srcId="{0B2CB205-3031-4FBF-A14F-4DA42EEDD521}" destId="{C011D3B1-259F-42FC-8FA1-4A4F3BBFA2CB}" srcOrd="0" destOrd="0" presId="urn:microsoft.com/office/officeart/2005/8/layout/list1"/>
    <dgm:cxn modelId="{89067494-9C02-4050-B6FC-E0A84F54C9CF}" srcId="{0B2CB205-3031-4FBF-A14F-4DA42EEDD521}" destId="{A7F5841C-8DF1-4A6E-B24A-2768AB6C2C31}" srcOrd="1" destOrd="0" parTransId="{FD0DC39D-A4A8-414D-B5C4-A233897E9E29}" sibTransId="{76805AFD-7C06-40A7-AAD3-00A330054774}"/>
    <dgm:cxn modelId="{568A5C86-3847-4694-B446-60756404562C}" type="presOf" srcId="{92170EB0-FA15-4550-97C0-E5C59E0D1963}" destId="{7C292BF2-7021-45D2-B7D6-64932E21CF29}" srcOrd="0" destOrd="0" presId="urn:microsoft.com/office/officeart/2005/8/layout/list1"/>
    <dgm:cxn modelId="{AC398793-652A-4871-932F-8A139B7AF913}" type="presOf" srcId="{5D6FD3BC-01E6-469D-B761-EA9E07CD6059}" destId="{7C292BF2-7021-45D2-B7D6-64932E21CF29}" srcOrd="0" destOrd="1" presId="urn:microsoft.com/office/officeart/2005/8/layout/list1"/>
    <dgm:cxn modelId="{37F2EA87-236D-4ED5-952D-6697EFC0A352}" srcId="{ABFD2732-1AB4-4515-928B-9F0E183FB5C1}" destId="{EC5489B0-0EC1-4905-8233-5428556907F8}" srcOrd="0" destOrd="0" parTransId="{B1FBC202-9E7E-4752-B6A9-2F154353A5BB}" sibTransId="{11B45ECD-7E01-4183-B8E2-20FF511058C5}"/>
    <dgm:cxn modelId="{ED856ED1-465E-4A05-98DF-498387561B56}" srcId="{ABFD2732-1AB4-4515-928B-9F0E183FB5C1}" destId="{00AF77CF-E4C8-440A-9C07-B6E6BB69C5BD}" srcOrd="2" destOrd="0" parTransId="{4B5CDBBF-B8D3-4AE4-A311-3F843BD961FD}" sibTransId="{A0FE29FE-2636-40BD-B276-5E1FA1532373}"/>
    <dgm:cxn modelId="{8EC26DFE-943C-434D-89B8-45DFAC913E63}" srcId="{EC5489B0-0EC1-4905-8233-5428556907F8}" destId="{283A6F05-6479-44ED-8788-C75C63BECFEA}" srcOrd="3" destOrd="0" parTransId="{F578D4E1-6870-408B-9733-B7C28CFB8E57}" sibTransId="{BA6C2599-4BB9-404C-8DC8-1A82BCFE9A7E}"/>
    <dgm:cxn modelId="{EC500600-B110-489B-B4AD-37A24049AAA7}" type="presOf" srcId="{BF6C3C3D-9265-417E-8C7D-8DB524A73452}" destId="{1F310B44-543E-4488-BD96-5A5319D2DB0A}" srcOrd="0" destOrd="0" presId="urn:microsoft.com/office/officeart/2005/8/layout/list1"/>
    <dgm:cxn modelId="{0D4F8E3F-97A1-47D8-A95A-3935D1B7266C}" type="presOf" srcId="{EC5489B0-0EC1-4905-8233-5428556907F8}" destId="{226CB900-E657-4359-B0A3-4D5222A8D398}" srcOrd="0" destOrd="0" presId="urn:microsoft.com/office/officeart/2005/8/layout/list1"/>
    <dgm:cxn modelId="{D6396187-982C-43E3-AC55-8065B54F6D80}" srcId="{ABFD2732-1AB4-4515-928B-9F0E183FB5C1}" destId="{0B2CB205-3031-4FBF-A14F-4DA42EEDD521}" srcOrd="1" destOrd="0" parTransId="{DBF561D6-4297-4161-AA73-7C4F7BECE79E}" sibTransId="{F0CF5877-A84A-4CBD-81BD-BA6E0B050990}"/>
    <dgm:cxn modelId="{00554A22-317B-44CB-81E6-3D43B49C12FC}" type="presOf" srcId="{EC5489B0-0EC1-4905-8233-5428556907F8}" destId="{AE067291-DAE3-47B9-AE99-947E2DE0A87A}" srcOrd="1" destOrd="0" presId="urn:microsoft.com/office/officeart/2005/8/layout/list1"/>
    <dgm:cxn modelId="{90E3A916-C012-4CB7-BE56-6CF9B077C0A1}" srcId="{ABFD2732-1AB4-4515-928B-9F0E183FB5C1}" destId="{BF6C3C3D-9265-417E-8C7D-8DB524A73452}" srcOrd="3" destOrd="0" parTransId="{B5FC921C-41B4-40E3-A37D-0FCC6A049FB6}" sibTransId="{11B9FEAB-762F-4447-AFF4-3079BC65578C}"/>
    <dgm:cxn modelId="{B9F6F282-0FB1-4DA9-A9A4-6AD945E854EB}" srcId="{00AF77CF-E4C8-440A-9C07-B6E6BB69C5BD}" destId="{5D6FD3BC-01E6-469D-B761-EA9E07CD6059}" srcOrd="1" destOrd="0" parTransId="{72771D68-79A5-4934-8EEC-7A00DE6AB9B0}" sibTransId="{FDE38AD9-03F2-461A-AB17-08936C17960D}"/>
    <dgm:cxn modelId="{C9FDA814-0FBE-405E-BC2A-EBBAA359DA88}" srcId="{00AF77CF-E4C8-440A-9C07-B6E6BB69C5BD}" destId="{92170EB0-FA15-4550-97C0-E5C59E0D1963}" srcOrd="0" destOrd="0" parTransId="{289CA308-05C3-4358-8FD3-1C6FF0F3DC2B}" sibTransId="{1A3DC463-80CF-41E4-9D71-C038208772F8}"/>
    <dgm:cxn modelId="{AAB14F7B-4DC1-4820-917B-15AF8FBBB233}" type="presOf" srcId="{0B2CB205-3031-4FBF-A14F-4DA42EEDD521}" destId="{15A15AC0-0A2E-4E17-9088-B8276039A1B4}" srcOrd="1" destOrd="0" presId="urn:microsoft.com/office/officeart/2005/8/layout/list1"/>
    <dgm:cxn modelId="{74549CE1-F7B8-4D0F-9738-82A1593DAA83}" type="presOf" srcId="{B4089B16-F973-4463-9F76-07592C07037C}" destId="{63A20262-9CA0-45CE-9ACB-ADBEF1213101}" srcOrd="0" destOrd="0" presId="urn:microsoft.com/office/officeart/2005/8/layout/list1"/>
    <dgm:cxn modelId="{39762CCF-4309-43F3-84E6-43F90BECB754}" type="presParOf" srcId="{A5573F16-33A0-4624-80B8-450F4F787817}" destId="{C579FE47-D340-4A5D-B14A-967FCA10B069}" srcOrd="0" destOrd="0" presId="urn:microsoft.com/office/officeart/2005/8/layout/list1"/>
    <dgm:cxn modelId="{C4BA292D-BB64-4BA6-8466-CBD28DAFB4F4}" type="presParOf" srcId="{C579FE47-D340-4A5D-B14A-967FCA10B069}" destId="{226CB900-E657-4359-B0A3-4D5222A8D398}" srcOrd="0" destOrd="0" presId="urn:microsoft.com/office/officeart/2005/8/layout/list1"/>
    <dgm:cxn modelId="{C02876B8-DC04-4D39-A5D0-94BA25E3C65B}" type="presParOf" srcId="{C579FE47-D340-4A5D-B14A-967FCA10B069}" destId="{AE067291-DAE3-47B9-AE99-947E2DE0A87A}" srcOrd="1" destOrd="0" presId="urn:microsoft.com/office/officeart/2005/8/layout/list1"/>
    <dgm:cxn modelId="{A03502F8-2A9F-4235-9562-275DA6E29050}" type="presParOf" srcId="{A5573F16-33A0-4624-80B8-450F4F787817}" destId="{6454E48D-CC15-4B4D-8690-440E64E2B303}" srcOrd="1" destOrd="0" presId="urn:microsoft.com/office/officeart/2005/8/layout/list1"/>
    <dgm:cxn modelId="{D1B471B7-C32E-40D1-A87F-6102394A44D4}" type="presParOf" srcId="{A5573F16-33A0-4624-80B8-450F4F787817}" destId="{32D67BDE-9B89-4F5D-90EA-3431CF6D2032}" srcOrd="2" destOrd="0" presId="urn:microsoft.com/office/officeart/2005/8/layout/list1"/>
    <dgm:cxn modelId="{FBDCF9F1-3879-4363-A986-D1C3E6B086AB}" type="presParOf" srcId="{A5573F16-33A0-4624-80B8-450F4F787817}" destId="{7AACA9EE-DD81-45A3-8F13-321C049E705B}" srcOrd="3" destOrd="0" presId="urn:microsoft.com/office/officeart/2005/8/layout/list1"/>
    <dgm:cxn modelId="{35592F6C-E84C-4926-8203-EB2D5408391C}" type="presParOf" srcId="{A5573F16-33A0-4624-80B8-450F4F787817}" destId="{1420DD48-14DB-4304-B17B-A8A65CBCA7CA}" srcOrd="4" destOrd="0" presId="urn:microsoft.com/office/officeart/2005/8/layout/list1"/>
    <dgm:cxn modelId="{E32CF34D-609A-4247-8AAB-658D4D0A972F}" type="presParOf" srcId="{1420DD48-14DB-4304-B17B-A8A65CBCA7CA}" destId="{C011D3B1-259F-42FC-8FA1-4A4F3BBFA2CB}" srcOrd="0" destOrd="0" presId="urn:microsoft.com/office/officeart/2005/8/layout/list1"/>
    <dgm:cxn modelId="{2F7FAF62-AE58-4B1D-B33F-C414D2B9D6BE}" type="presParOf" srcId="{1420DD48-14DB-4304-B17B-A8A65CBCA7CA}" destId="{15A15AC0-0A2E-4E17-9088-B8276039A1B4}" srcOrd="1" destOrd="0" presId="urn:microsoft.com/office/officeart/2005/8/layout/list1"/>
    <dgm:cxn modelId="{34550B69-0177-44B1-89B2-FB184046720A}" type="presParOf" srcId="{A5573F16-33A0-4624-80B8-450F4F787817}" destId="{1BE253BB-9243-46E3-897E-7AA67356B922}" srcOrd="5" destOrd="0" presId="urn:microsoft.com/office/officeart/2005/8/layout/list1"/>
    <dgm:cxn modelId="{C058E915-4C6C-469D-B2DF-244B095AF344}" type="presParOf" srcId="{A5573F16-33A0-4624-80B8-450F4F787817}" destId="{63A20262-9CA0-45CE-9ACB-ADBEF1213101}" srcOrd="6" destOrd="0" presId="urn:microsoft.com/office/officeart/2005/8/layout/list1"/>
    <dgm:cxn modelId="{6A1ABA1B-E6AB-4D2B-9E8E-6F9636A1CA42}" type="presParOf" srcId="{A5573F16-33A0-4624-80B8-450F4F787817}" destId="{FAD105E8-6D8E-4CA7-AEE4-C2F73BB106E6}" srcOrd="7" destOrd="0" presId="urn:microsoft.com/office/officeart/2005/8/layout/list1"/>
    <dgm:cxn modelId="{5A710929-9087-4413-B338-54F27A78B819}" type="presParOf" srcId="{A5573F16-33A0-4624-80B8-450F4F787817}" destId="{C6250D1C-349B-4EB8-879E-A5C647CC71FD}" srcOrd="8" destOrd="0" presId="urn:microsoft.com/office/officeart/2005/8/layout/list1"/>
    <dgm:cxn modelId="{16F435B4-E323-4C57-947E-7CE2F8FF8AB9}" type="presParOf" srcId="{C6250D1C-349B-4EB8-879E-A5C647CC71FD}" destId="{5CBA21CE-27CE-4982-A099-EDDCB394D9F6}" srcOrd="0" destOrd="0" presId="urn:microsoft.com/office/officeart/2005/8/layout/list1"/>
    <dgm:cxn modelId="{2986BDDA-F36F-4361-A111-5759D7CE199D}" type="presParOf" srcId="{C6250D1C-349B-4EB8-879E-A5C647CC71FD}" destId="{E9A27475-3808-43FC-A413-6487049BA363}" srcOrd="1" destOrd="0" presId="urn:microsoft.com/office/officeart/2005/8/layout/list1"/>
    <dgm:cxn modelId="{3B9A2354-72F1-41A9-9110-96CF9579693B}" type="presParOf" srcId="{A5573F16-33A0-4624-80B8-450F4F787817}" destId="{0C3437BF-8A36-4ADE-862E-E233FE17743B}" srcOrd="9" destOrd="0" presId="urn:microsoft.com/office/officeart/2005/8/layout/list1"/>
    <dgm:cxn modelId="{35CD6434-A8A0-403B-95EE-2BC0A91C9E92}" type="presParOf" srcId="{A5573F16-33A0-4624-80B8-450F4F787817}" destId="{7C292BF2-7021-45D2-B7D6-64932E21CF29}" srcOrd="10" destOrd="0" presId="urn:microsoft.com/office/officeart/2005/8/layout/list1"/>
    <dgm:cxn modelId="{2EC8297E-ADE0-4981-B020-72E577CB0CA5}" type="presParOf" srcId="{A5573F16-33A0-4624-80B8-450F4F787817}" destId="{D9434C3A-2FC9-4BBB-AFAF-C93904A69A08}" srcOrd="11" destOrd="0" presId="urn:microsoft.com/office/officeart/2005/8/layout/list1"/>
    <dgm:cxn modelId="{1D17D8E2-1FA0-412D-A0D7-2209703F1D0A}" type="presParOf" srcId="{A5573F16-33A0-4624-80B8-450F4F787817}" destId="{694AD352-2C4C-42EF-98E7-0FD1D52B4A9D}" srcOrd="12" destOrd="0" presId="urn:microsoft.com/office/officeart/2005/8/layout/list1"/>
    <dgm:cxn modelId="{6CEBB24F-2481-416A-881F-C3502A054165}" type="presParOf" srcId="{694AD352-2C4C-42EF-98E7-0FD1D52B4A9D}" destId="{1F310B44-543E-4488-BD96-5A5319D2DB0A}" srcOrd="0" destOrd="0" presId="urn:microsoft.com/office/officeart/2005/8/layout/list1"/>
    <dgm:cxn modelId="{5E441A30-2465-49E3-8393-1B1BE26F55E9}" type="presParOf" srcId="{694AD352-2C4C-42EF-98E7-0FD1D52B4A9D}" destId="{84CB791A-0823-453B-9F09-3BBCFBC53FAD}" srcOrd="1" destOrd="0" presId="urn:microsoft.com/office/officeart/2005/8/layout/list1"/>
    <dgm:cxn modelId="{3435E82C-9246-454B-9992-7180515381BD}" type="presParOf" srcId="{A5573F16-33A0-4624-80B8-450F4F787817}" destId="{905D8472-1495-449F-8352-3460D08C3BE0}" srcOrd="13" destOrd="0" presId="urn:microsoft.com/office/officeart/2005/8/layout/list1"/>
    <dgm:cxn modelId="{7CF25A04-45A5-4AAA-96FF-4A384CBE9548}" type="presParOf" srcId="{A5573F16-33A0-4624-80B8-450F4F787817}" destId="{8C9C5A6D-B7B5-48D9-8CA9-313DCEDD6F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147DF-2409-4E0F-854F-E3C2D9BF5C00}">
      <dsp:nvSpPr>
        <dsp:cNvPr id="0" name=""/>
        <dsp:cNvSpPr/>
      </dsp:nvSpPr>
      <dsp:spPr>
        <a:xfrm>
          <a:off x="874" y="1887031"/>
          <a:ext cx="1382888" cy="1140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noProof="0" dirty="0" smtClean="0"/>
            <a:t> Należy upewnić się, że Państwa firma posiada numer </a:t>
          </a:r>
          <a:r>
            <a:rPr lang="pl-PL" sz="1000" kern="1200" noProof="0" dirty="0" err="1" smtClean="0"/>
            <a:t>EORl</a:t>
          </a:r>
          <a:endParaRPr lang="en-US" sz="1000" kern="1200" noProof="0" dirty="0"/>
        </a:p>
      </dsp:txBody>
      <dsp:txXfrm>
        <a:off x="27122" y="1913279"/>
        <a:ext cx="1330392" cy="843684"/>
      </dsp:txXfrm>
    </dsp:sp>
    <dsp:sp modelId="{D715731F-166D-42B0-93E2-71E9B3F51003}">
      <dsp:nvSpPr>
        <dsp:cNvPr id="0" name=""/>
        <dsp:cNvSpPr/>
      </dsp:nvSpPr>
      <dsp:spPr>
        <a:xfrm>
          <a:off x="786507" y="2189164"/>
          <a:ext cx="1480042" cy="1480042"/>
        </a:xfrm>
        <a:prstGeom prst="leftCircularArrow">
          <a:avLst>
            <a:gd name="adj1" fmla="val 2852"/>
            <a:gd name="adj2" fmla="val 348525"/>
            <a:gd name="adj3" fmla="val 2124035"/>
            <a:gd name="adj4" fmla="val 9024489"/>
            <a:gd name="adj5" fmla="val 33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0B3C-CD00-4F03-9563-F307D1CB67FB}">
      <dsp:nvSpPr>
        <dsp:cNvPr id="0" name=""/>
        <dsp:cNvSpPr/>
      </dsp:nvSpPr>
      <dsp:spPr>
        <a:xfrm>
          <a:off x="308182" y="2783211"/>
          <a:ext cx="1229234" cy="48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1</a:t>
          </a:r>
          <a:r>
            <a:rPr lang="pl-PL" sz="1300" kern="1200" noProof="0" dirty="0" smtClean="0"/>
            <a:t>. Numer</a:t>
          </a:r>
          <a:r>
            <a:rPr lang="en-US" sz="1300" kern="1200" noProof="0" dirty="0" smtClean="0"/>
            <a:t> EORI</a:t>
          </a:r>
          <a:endParaRPr lang="en-US" sz="1300" kern="1200" noProof="0" dirty="0"/>
        </a:p>
      </dsp:txBody>
      <dsp:txXfrm>
        <a:off x="308182" y="2783211"/>
        <a:ext cx="1229234" cy="488825"/>
      </dsp:txXfrm>
    </dsp:sp>
    <dsp:sp modelId="{1307AA8F-C5D6-4DBD-8442-1060442EDC03}">
      <dsp:nvSpPr>
        <dsp:cNvPr id="0" name=""/>
        <dsp:cNvSpPr/>
      </dsp:nvSpPr>
      <dsp:spPr>
        <a:xfrm>
          <a:off x="1738440" y="1887031"/>
          <a:ext cx="1382888" cy="1140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noProof="0" dirty="0" smtClean="0"/>
            <a:t> Należy znać kody taryfy celnej wysyłanych towarów</a:t>
          </a:r>
          <a:endParaRPr lang="en-US" sz="1000" kern="1200" noProof="0" dirty="0"/>
        </a:p>
      </dsp:txBody>
      <dsp:txXfrm>
        <a:off x="1764688" y="2157692"/>
        <a:ext cx="1330392" cy="843684"/>
      </dsp:txXfrm>
    </dsp:sp>
    <dsp:sp modelId="{3F5EC408-3542-4157-B435-2AFB65601193}">
      <dsp:nvSpPr>
        <dsp:cNvPr id="0" name=""/>
        <dsp:cNvSpPr/>
      </dsp:nvSpPr>
      <dsp:spPr>
        <a:xfrm>
          <a:off x="2512549" y="1200727"/>
          <a:ext cx="1656744" cy="1656744"/>
        </a:xfrm>
        <a:prstGeom prst="circularArrow">
          <a:avLst>
            <a:gd name="adj1" fmla="val 2548"/>
            <a:gd name="adj2" fmla="val 309152"/>
            <a:gd name="adj3" fmla="val 19515337"/>
            <a:gd name="adj4" fmla="val 12575511"/>
            <a:gd name="adj5" fmla="val 29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DD51A-9533-4D0B-B4F0-45F205CA62AF}">
      <dsp:nvSpPr>
        <dsp:cNvPr id="0" name=""/>
        <dsp:cNvSpPr/>
      </dsp:nvSpPr>
      <dsp:spPr>
        <a:xfrm>
          <a:off x="2045748" y="1642618"/>
          <a:ext cx="1229234" cy="48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noProof="0" dirty="0" smtClean="0"/>
            <a:t>2. Klasyfikacja towarów</a:t>
          </a:r>
          <a:endParaRPr lang="en-US" sz="1300" kern="1200" noProof="0" dirty="0"/>
        </a:p>
      </dsp:txBody>
      <dsp:txXfrm>
        <a:off x="2045748" y="1642618"/>
        <a:ext cx="1229234" cy="488825"/>
      </dsp:txXfrm>
    </dsp:sp>
    <dsp:sp modelId="{BC71370B-9618-43D5-8C51-83458D057A98}">
      <dsp:nvSpPr>
        <dsp:cNvPr id="0" name=""/>
        <dsp:cNvSpPr/>
      </dsp:nvSpPr>
      <dsp:spPr>
        <a:xfrm>
          <a:off x="3476005" y="1887031"/>
          <a:ext cx="1382888" cy="1140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noProof="0" dirty="0" smtClean="0"/>
            <a:t> Należy ustalić warunki transportu (</a:t>
          </a:r>
          <a:r>
            <a:rPr lang="pl-PL" sz="1000" kern="1200" noProof="0" dirty="0" err="1" smtClean="0"/>
            <a:t>Incoterms</a:t>
          </a:r>
          <a:r>
            <a:rPr lang="pl-PL" sz="1000" kern="1200" noProof="0" dirty="0" smtClean="0"/>
            <a:t>)</a:t>
          </a:r>
          <a:endParaRPr lang="en-US" sz="1000" kern="1200" noProof="0" dirty="0"/>
        </a:p>
      </dsp:txBody>
      <dsp:txXfrm>
        <a:off x="3502253" y="1913279"/>
        <a:ext cx="1330392" cy="843684"/>
      </dsp:txXfrm>
    </dsp:sp>
    <dsp:sp modelId="{A8903341-0BAE-4C7E-9689-3DBB8076F236}">
      <dsp:nvSpPr>
        <dsp:cNvPr id="0" name=""/>
        <dsp:cNvSpPr/>
      </dsp:nvSpPr>
      <dsp:spPr>
        <a:xfrm>
          <a:off x="4261639" y="2189164"/>
          <a:ext cx="1480042" cy="1480042"/>
        </a:xfrm>
        <a:prstGeom prst="leftCircularArrow">
          <a:avLst>
            <a:gd name="adj1" fmla="val 2852"/>
            <a:gd name="adj2" fmla="val 348525"/>
            <a:gd name="adj3" fmla="val 2124035"/>
            <a:gd name="adj4" fmla="val 9024489"/>
            <a:gd name="adj5" fmla="val 33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B3A1C-CE04-4577-A1FF-F23C48648E24}">
      <dsp:nvSpPr>
        <dsp:cNvPr id="0" name=""/>
        <dsp:cNvSpPr/>
      </dsp:nvSpPr>
      <dsp:spPr>
        <a:xfrm>
          <a:off x="3783314" y="2783211"/>
          <a:ext cx="1229234" cy="48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3</a:t>
          </a:r>
          <a:r>
            <a:rPr lang="pl-PL" sz="1300" kern="1200" noProof="0" dirty="0" smtClean="0"/>
            <a:t>.</a:t>
          </a:r>
          <a:r>
            <a:rPr lang="en-US" sz="1300" kern="1200" noProof="0" dirty="0" smtClean="0"/>
            <a:t> Incoterms</a:t>
          </a:r>
          <a:endParaRPr lang="en-US" sz="1300" kern="1200" noProof="0" dirty="0"/>
        </a:p>
      </dsp:txBody>
      <dsp:txXfrm>
        <a:off x="3783314" y="2783211"/>
        <a:ext cx="1229234" cy="488825"/>
      </dsp:txXfrm>
    </dsp:sp>
    <dsp:sp modelId="{CCB61FB4-AEAD-4CFE-9C1C-E2A9A90D5E66}">
      <dsp:nvSpPr>
        <dsp:cNvPr id="0" name=""/>
        <dsp:cNvSpPr/>
      </dsp:nvSpPr>
      <dsp:spPr>
        <a:xfrm>
          <a:off x="5213571" y="1887031"/>
          <a:ext cx="1382888" cy="1140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noProof="0" dirty="0" smtClean="0"/>
            <a:t> Należy przygotować odpowiednie dokumenty</a:t>
          </a:r>
          <a:endParaRPr lang="en-US" sz="1000" kern="1200" noProof="0" dirty="0"/>
        </a:p>
      </dsp:txBody>
      <dsp:txXfrm>
        <a:off x="5239819" y="2157692"/>
        <a:ext cx="1330392" cy="843684"/>
      </dsp:txXfrm>
    </dsp:sp>
    <dsp:sp modelId="{3F8EF3F3-6626-4BE7-9ED4-44662964E2B9}">
      <dsp:nvSpPr>
        <dsp:cNvPr id="0" name=""/>
        <dsp:cNvSpPr/>
      </dsp:nvSpPr>
      <dsp:spPr>
        <a:xfrm>
          <a:off x="5987680" y="1200727"/>
          <a:ext cx="1656744" cy="1656744"/>
        </a:xfrm>
        <a:prstGeom prst="circularArrow">
          <a:avLst>
            <a:gd name="adj1" fmla="val 2548"/>
            <a:gd name="adj2" fmla="val 309152"/>
            <a:gd name="adj3" fmla="val 19515337"/>
            <a:gd name="adj4" fmla="val 12575511"/>
            <a:gd name="adj5" fmla="val 29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B188-0AFE-48E2-8915-28E1F8876CEF}">
      <dsp:nvSpPr>
        <dsp:cNvPr id="0" name=""/>
        <dsp:cNvSpPr/>
      </dsp:nvSpPr>
      <dsp:spPr>
        <a:xfrm>
          <a:off x="5520879" y="1642618"/>
          <a:ext cx="1229234" cy="48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4</a:t>
          </a:r>
          <a:r>
            <a:rPr lang="pl-PL" sz="1300" kern="1200" noProof="0" dirty="0" smtClean="0"/>
            <a:t>. Wymagane dokumenty</a:t>
          </a:r>
          <a:endParaRPr lang="en-US" sz="1300" kern="1200" noProof="0" dirty="0"/>
        </a:p>
      </dsp:txBody>
      <dsp:txXfrm>
        <a:off x="5520879" y="1642618"/>
        <a:ext cx="1229234" cy="488825"/>
      </dsp:txXfrm>
    </dsp:sp>
    <dsp:sp modelId="{9138F172-71B8-4786-83EC-A6290B0F2238}">
      <dsp:nvSpPr>
        <dsp:cNvPr id="0" name=""/>
        <dsp:cNvSpPr/>
      </dsp:nvSpPr>
      <dsp:spPr>
        <a:xfrm>
          <a:off x="6951136" y="1887031"/>
          <a:ext cx="1382888" cy="1140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noProof="0" dirty="0" smtClean="0"/>
            <a:t> Należy upoważnić agencję celną do reprezentowania firmy (AC </a:t>
          </a:r>
          <a:r>
            <a:rPr lang="pl-PL" sz="1000" kern="1200" noProof="0" dirty="0" err="1" smtClean="0"/>
            <a:t>Raben</a:t>
          </a:r>
          <a:r>
            <a:rPr lang="pl-PL" sz="1000" kern="1200" noProof="0" dirty="0" smtClean="0"/>
            <a:t>)</a:t>
          </a:r>
          <a:endParaRPr lang="en-US" sz="1000" kern="1200" noProof="0" dirty="0"/>
        </a:p>
      </dsp:txBody>
      <dsp:txXfrm>
        <a:off x="6977384" y="1913279"/>
        <a:ext cx="1330392" cy="843684"/>
      </dsp:txXfrm>
    </dsp:sp>
    <dsp:sp modelId="{E188909C-8419-48E3-9947-D07DE4D0F309}">
      <dsp:nvSpPr>
        <dsp:cNvPr id="0" name=""/>
        <dsp:cNvSpPr/>
      </dsp:nvSpPr>
      <dsp:spPr>
        <a:xfrm>
          <a:off x="7258445" y="2783211"/>
          <a:ext cx="1229234" cy="48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noProof="0" dirty="0" smtClean="0"/>
            <a:t>5. Odprawa celna</a:t>
          </a:r>
          <a:endParaRPr lang="en-US" sz="1300" kern="1200" noProof="0" dirty="0"/>
        </a:p>
      </dsp:txBody>
      <dsp:txXfrm>
        <a:off x="7258445" y="2783211"/>
        <a:ext cx="1229234" cy="48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67BDE-9B89-4F5D-90EA-3431CF6D2032}">
      <dsp:nvSpPr>
        <dsp:cNvPr id="0" name=""/>
        <dsp:cNvSpPr/>
      </dsp:nvSpPr>
      <dsp:spPr>
        <a:xfrm>
          <a:off x="0" y="208529"/>
          <a:ext cx="772206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318" tIns="249936" rIns="59931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musi być zarejestrowany w PUESC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smtClean="0"/>
            <a:t>Klient </a:t>
          </a:r>
          <a:r>
            <a:rPr lang="pl-PL" sz="1200" kern="1200" dirty="0" smtClean="0"/>
            <a:t>musi posiadać aktywny numer EORI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musi posiadać aktualne upoważnienie w agencji celnej np. AC Raben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smtClean="0"/>
            <a:t>Klient </a:t>
          </a:r>
          <a:r>
            <a:rPr lang="pl-PL" sz="1200" kern="1200" dirty="0" smtClean="0"/>
            <a:t>musi wystawić fakturę handlową i dołączyć ją do paczki</a:t>
          </a:r>
          <a:endParaRPr lang="en-US" sz="1200" kern="1200" dirty="0"/>
        </a:p>
      </dsp:txBody>
      <dsp:txXfrm>
        <a:off x="0" y="208529"/>
        <a:ext cx="7722062" cy="1134000"/>
      </dsp:txXfrm>
    </dsp:sp>
    <dsp:sp modelId="{AE067291-DAE3-47B9-AE99-947E2DE0A87A}">
      <dsp:nvSpPr>
        <dsp:cNvPr id="0" name=""/>
        <dsp:cNvSpPr/>
      </dsp:nvSpPr>
      <dsp:spPr>
        <a:xfrm>
          <a:off x="386103" y="31409"/>
          <a:ext cx="540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13" tIns="0" rIns="204313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Formalności </a:t>
          </a:r>
          <a:endParaRPr lang="en-US" sz="1200" b="1" kern="1200" dirty="0"/>
        </a:p>
      </dsp:txBody>
      <dsp:txXfrm>
        <a:off x="403396" y="48702"/>
        <a:ext cx="5370857" cy="319654"/>
      </dsp:txXfrm>
    </dsp:sp>
    <dsp:sp modelId="{63A20262-9CA0-45CE-9ACB-ADBEF1213101}">
      <dsp:nvSpPr>
        <dsp:cNvPr id="0" name=""/>
        <dsp:cNvSpPr/>
      </dsp:nvSpPr>
      <dsp:spPr>
        <a:xfrm>
          <a:off x="0" y="1584449"/>
          <a:ext cx="772206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318" tIns="249936" rIns="59931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smtClean="0"/>
            <a:t>Klient </a:t>
          </a:r>
          <a:r>
            <a:rPr lang="pl-PL" sz="1200" kern="1200" dirty="0" smtClean="0"/>
            <a:t>wystawia fakturę zgodnie z obowiązującymi wymogami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wybiera odpowiedni rodzaj </a:t>
          </a:r>
          <a:r>
            <a:rPr lang="pl-PL" sz="1200" kern="1200" dirty="0" err="1" smtClean="0"/>
            <a:t>Incoterms</a:t>
          </a:r>
          <a:r>
            <a:rPr lang="pl-PL" sz="1200" kern="1200" dirty="0" smtClean="0"/>
            <a:t> (patrz tabela – slajd 9)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smtClean="0"/>
            <a:t>Klient </a:t>
          </a:r>
          <a:r>
            <a:rPr lang="pl-PL" sz="1200" kern="1200" dirty="0" smtClean="0"/>
            <a:t>wprowadza dane celne (dane z faktury) w ADE-Plus: nadawca, odbiorca, waga, waluta, </a:t>
          </a:r>
          <a:r>
            <a:rPr lang="pl-PL" sz="1200" kern="1200" smtClean="0"/>
            <a:t>opis towaru</a:t>
          </a:r>
          <a:r>
            <a:rPr lang="pl-PL" sz="1200" kern="1200" dirty="0" smtClean="0"/>
            <a:t>, taryfa celna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dołącza fakturę przez ADE-Plus</a:t>
          </a:r>
          <a:endParaRPr lang="en-US" sz="1200" kern="1200" dirty="0"/>
        </a:p>
      </dsp:txBody>
      <dsp:txXfrm>
        <a:off x="0" y="1584449"/>
        <a:ext cx="7722062" cy="1323000"/>
      </dsp:txXfrm>
    </dsp:sp>
    <dsp:sp modelId="{15A15AC0-0A2E-4E17-9088-B8276039A1B4}">
      <dsp:nvSpPr>
        <dsp:cNvPr id="0" name=""/>
        <dsp:cNvSpPr/>
      </dsp:nvSpPr>
      <dsp:spPr>
        <a:xfrm>
          <a:off x="386103" y="1407329"/>
          <a:ext cx="540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13" tIns="0" rIns="204313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Wprowadzanie danych celnych</a:t>
          </a:r>
          <a:endParaRPr lang="en-US" sz="1200" b="1" kern="1200" dirty="0"/>
        </a:p>
      </dsp:txBody>
      <dsp:txXfrm>
        <a:off x="403396" y="1424622"/>
        <a:ext cx="5370857" cy="319654"/>
      </dsp:txXfrm>
    </dsp:sp>
    <dsp:sp modelId="{7C292BF2-7021-45D2-B7D6-64932E21CF29}">
      <dsp:nvSpPr>
        <dsp:cNvPr id="0" name=""/>
        <dsp:cNvSpPr/>
      </dsp:nvSpPr>
      <dsp:spPr>
        <a:xfrm>
          <a:off x="0" y="3149369"/>
          <a:ext cx="7722062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318" tIns="249936" rIns="59931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umieszcza etykietę na paczce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dołącza fakturę do paczki (w doklejonej kopercie lub przyldze)</a:t>
          </a:r>
          <a:endParaRPr lang="en-US" sz="1200" kern="1200" dirty="0"/>
        </a:p>
      </dsp:txBody>
      <dsp:txXfrm>
        <a:off x="0" y="3149369"/>
        <a:ext cx="7722062" cy="718200"/>
      </dsp:txXfrm>
    </dsp:sp>
    <dsp:sp modelId="{E9A27475-3808-43FC-A413-6487049BA363}">
      <dsp:nvSpPr>
        <dsp:cNvPr id="0" name=""/>
        <dsp:cNvSpPr/>
      </dsp:nvSpPr>
      <dsp:spPr>
        <a:xfrm>
          <a:off x="386103" y="2972249"/>
          <a:ext cx="540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13" tIns="0" rIns="204313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Przygotowanie przesyłki</a:t>
          </a:r>
          <a:endParaRPr lang="en-US" sz="1200" b="1" kern="1200" dirty="0"/>
        </a:p>
      </dsp:txBody>
      <dsp:txXfrm>
        <a:off x="403396" y="2989542"/>
        <a:ext cx="5370857" cy="319654"/>
      </dsp:txXfrm>
    </dsp:sp>
    <dsp:sp modelId="{8C9C5A6D-B7B5-48D9-8CA9-313DCEDD6F40}">
      <dsp:nvSpPr>
        <dsp:cNvPr id="0" name=""/>
        <dsp:cNvSpPr/>
      </dsp:nvSpPr>
      <dsp:spPr>
        <a:xfrm>
          <a:off x="0" y="4109489"/>
          <a:ext cx="7722062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318" tIns="249936" rIns="59931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Po przeprowadzeniu odprawy celnej wywozowej w Polsce Klient otrzymuje jej potwierdzenie drogą elektroniczna w postaci komunikatu </a:t>
          </a:r>
          <a:r>
            <a:rPr lang="pl-PL" sz="1200" kern="1200" dirty="0" smtClean="0">
              <a:solidFill>
                <a:srgbClr val="172054"/>
              </a:solidFill>
            </a:rPr>
            <a:t>IE 599 (odprawy indywidualne)</a:t>
          </a:r>
          <a:endParaRPr lang="en-US" sz="1200" kern="1200" dirty="0">
            <a:solidFill>
              <a:srgbClr val="172054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Klient rozlicza się z Urzędem Skarbowym</a:t>
          </a:r>
          <a:endParaRPr lang="en-US" sz="1200" kern="1200" dirty="0"/>
        </a:p>
      </dsp:txBody>
      <dsp:txXfrm>
        <a:off x="0" y="4109489"/>
        <a:ext cx="7722062" cy="888300"/>
      </dsp:txXfrm>
    </dsp:sp>
    <dsp:sp modelId="{84CB791A-0823-453B-9F09-3BBCFBC53FAD}">
      <dsp:nvSpPr>
        <dsp:cNvPr id="0" name=""/>
        <dsp:cNvSpPr/>
      </dsp:nvSpPr>
      <dsp:spPr>
        <a:xfrm>
          <a:off x="386103" y="3932369"/>
          <a:ext cx="540544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13" tIns="0" rIns="204313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Potwierdzenie odprawy celnej</a:t>
          </a:r>
          <a:endParaRPr lang="en-US" sz="1200" b="1" kern="1200" dirty="0"/>
        </a:p>
      </dsp:txBody>
      <dsp:txXfrm>
        <a:off x="403396" y="3949662"/>
        <a:ext cx="537085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2C88E088-8ACB-A043-844F-39EF1031A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FEAFCF6-656F-BB41-9DA7-9C19014B1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0698-A34C-B44E-9310-EE269714DAB0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E259D87-2F48-464F-AA65-A879E024E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DA0A0F6-6A91-1E4F-BAA1-95DEB2D08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ECF-12EB-204C-A238-C4B06535C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5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72871C-A2D0-6F4A-A77E-62E94CEC3973}" type="datetimeFigureOut">
              <a:rPr lang="en-GB" smtClean="0"/>
              <a:pPr/>
              <a:t>16/12/2020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051" y="358809"/>
            <a:ext cx="6175093" cy="4231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0D4EEF-8BE2-1645-86C7-4789DD6BBA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434050" y="4639992"/>
            <a:ext cx="6175093" cy="40988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40530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tabLst>
        <a:tab pos="358775" algn="l"/>
        <a:tab pos="717550" algn="l"/>
      </a:tabLst>
      <a:defRPr lang="en-GB" sz="1000" b="1" i="0" kern="1200" baseline="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08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7550" indent="-171450" algn="l" defTabSz="9144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E4A7B5BD-B861-4E78-B6A9-467491ACBD3C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358775"/>
            <a:ext cx="5641975" cy="4232275"/>
          </a:xfrm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00088" y="358775"/>
            <a:ext cx="5641975" cy="4232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D4EEF-8BE2-1645-86C7-4789DD6BBA4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5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00088" y="358775"/>
            <a:ext cx="5641975" cy="4232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D4EEF-8BE2-1645-86C7-4789DD6BBA4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0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358775"/>
            <a:ext cx="5641975" cy="4232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8D1ED-08AC-41D1-A0D5-DD5E2F49D39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S Cover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18D837F-36A4-0847-AE5A-55691306727B}"/>
              </a:ext>
            </a:extLst>
          </p:cNvPr>
          <p:cNvSpPr/>
          <p:nvPr userDrawn="1"/>
        </p:nvSpPr>
        <p:spPr>
          <a:xfrm>
            <a:off x="0" y="0"/>
            <a:ext cx="9144000" cy="168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EF2FA75E-D189-5444-BF21-1A03A7C80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4765" y="366602"/>
            <a:ext cx="3012133" cy="811868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4EC9B993-BF65-EF49-BE7A-3606891689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232070"/>
            <a:ext cx="7570441" cy="53057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/>
            </a:lvl1pPr>
          </a:lstStyle>
          <a:p>
            <a:r>
              <a:rPr lang="de-DE" noProof="0" dirty="0" smtClean="0"/>
              <a:t>Titel der Präsentation</a:t>
            </a:r>
          </a:p>
          <a:p>
            <a:endParaRPr lang="de-DE" noProof="0" dirty="0" smtClean="0"/>
          </a:p>
          <a:p>
            <a:endParaRPr lang="de-DE" noProof="0" dirty="0"/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xmlns="" id="{DC5E2912-9FE5-7C42-8601-36C02F115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1" y="3772668"/>
            <a:ext cx="7570440" cy="457801"/>
          </a:xfr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GB" noProof="0" dirty="0"/>
              <a:t>GLS Group, </a:t>
            </a:r>
            <a:r>
              <a:rPr lang="en-GB" noProof="0" dirty="0" smtClean="0"/>
              <a:t>Meeting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37EFDA6-0F40-A443-978A-C2FAED1C27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5FF371C-8CDF-6541-BEDD-6342D823D1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22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Tabelle – 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xmlns="" id="{5FC23A0C-1C52-E14D-A6A1-70718A74D05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31466" y="1080000"/>
            <a:ext cx="8496000" cy="5164281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63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SmartArt – 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xmlns="" id="{BC73E798-1126-F64C-B9E9-BE1AB56907A1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332414" y="1080000"/>
            <a:ext cx="8496299" cy="5018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SmartArt-Grafik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erschiede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2F2E2A0-1786-E140-8278-EA12E147395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466" y="1080000"/>
            <a:ext cx="8496000" cy="5131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durch Klicken auf ein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4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4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>
            <a:extLst>
              <a:ext uri="{FF2B5EF4-FFF2-40B4-BE49-F238E27FC236}">
                <a16:creationId xmlns:a16="http://schemas.microsoft.com/office/drawing/2014/main" xmlns="" id="{F26AF36C-3958-FC46-8991-683F2CFCEAE4}"/>
              </a:ext>
            </a:extLst>
          </p:cNvPr>
          <p:cNvSpPr/>
          <p:nvPr userDrawn="1"/>
        </p:nvSpPr>
        <p:spPr>
          <a:xfrm>
            <a:off x="107504" y="-27792"/>
            <a:ext cx="9036496" cy="1149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xmlns="" id="{F26AF36C-3958-FC46-8991-683F2CFCEAE4}"/>
              </a:ext>
            </a:extLst>
          </p:cNvPr>
          <p:cNvSpPr/>
          <p:nvPr userDrawn="1"/>
        </p:nvSpPr>
        <p:spPr>
          <a:xfrm>
            <a:off x="0" y="-27792"/>
            <a:ext cx="7550254" cy="1149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xmlns="" id="{FD6FC9AF-173E-A541-A71F-9782C32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77" y="188640"/>
            <a:ext cx="2284415" cy="615723"/>
          </a:xfrm>
          <a:prstGeom prst="rect">
            <a:avLst/>
          </a:prstGeom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xmlns="" id="{B720760B-4ABD-B24F-8680-02EB9EBFEA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2180890"/>
            <a:ext cx="8136904" cy="6191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GB" noProof="0" dirty="0"/>
              <a:t>Title of the meeting / presentation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xmlns="" id="{CBC3C9C2-D043-A04D-B652-B6353746D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2815243"/>
            <a:ext cx="8136904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GLS Group, meeting</a:t>
            </a:r>
          </a:p>
        </p:txBody>
      </p:sp>
      <p:sp>
        <p:nvSpPr>
          <p:cNvPr id="15" name="Fußzeilenplatzhalter 26">
            <a:extLst>
              <a:ext uri="{FF2B5EF4-FFF2-40B4-BE49-F238E27FC236}">
                <a16:creationId xmlns:a16="http://schemas.microsoft.com/office/drawing/2014/main" xmlns="" id="{6993E181-7072-0042-9231-55D657B0B8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83568" y="6453336"/>
            <a:ext cx="6448772" cy="19596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Jak przygotować się do Brexitu? Przewodnik dla Klientów GLS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4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Table – edit headline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A6EE8-BE6F-4F88-ADB4-376CC16DE691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2" hasCustomPrompt="1"/>
          </p:nvPr>
        </p:nvSpPr>
        <p:spPr>
          <a:xfrm>
            <a:off x="582613" y="1089025"/>
            <a:ext cx="8021637" cy="4500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Create table by clicking on symbol</a:t>
            </a:r>
            <a:endParaRPr lang="en-GB" noProof="0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 bwMode="white">
          <a:xfrm>
            <a:off x="576000" y="6474842"/>
            <a:ext cx="7092344" cy="1440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l-PL" smtClean="0">
                <a:solidFill>
                  <a:srgbClr val="FFFFFF"/>
                </a:solidFill>
              </a:rPr>
              <a:t>Jak przygotować się do Brexitu? Przewodnik dla Klientów GLS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250" y="277813"/>
            <a:ext cx="8028000" cy="4873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Edit headline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1089025"/>
            <a:ext cx="8028000" cy="474297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447675" marR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lvl2pPr>
            <a:lvl3pPr marL="457200" marR="0" indent="2000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lvl3pPr>
            <a:lvl4pPr marL="838200" marR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 typeface="Arial" charset="0"/>
              <a:buChar char="•"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C6387"/>
              </a:buClr>
              <a:buSzPct val="65000"/>
              <a:buFont typeface="Wingdings" pitchFamily="2" charset="2"/>
              <a:buNone/>
              <a:tabLst/>
              <a:defRPr/>
            </a:lvl5pPr>
          </a:lstStyle>
          <a:p>
            <a:r>
              <a:rPr lang="en-GB" noProof="0" dirty="0" smtClean="0"/>
              <a:t>Level 1</a:t>
            </a:r>
          </a:p>
          <a:p>
            <a:pPr lvl="1"/>
            <a:r>
              <a:rPr lang="en-GB" noProof="0" dirty="0" smtClean="0"/>
              <a:t>Level 2</a:t>
            </a:r>
          </a:p>
          <a:p>
            <a:pPr lvl="2"/>
            <a:r>
              <a:rPr lang="en-GB" noProof="0" dirty="0" smtClean="0"/>
              <a:t>Level 3</a:t>
            </a:r>
          </a:p>
          <a:p>
            <a:pPr lvl="3"/>
            <a:r>
              <a:rPr lang="en-GB" noProof="0" dirty="0" smtClean="0"/>
              <a:t>Level 4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79512" y="6474850"/>
            <a:ext cx="288000" cy="144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51A6EE8-BE6F-4F88-ADB4-376CC16DE691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 bwMode="white">
          <a:xfrm>
            <a:off x="576000" y="6474842"/>
            <a:ext cx="7092344" cy="1440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l-PL" smtClean="0">
                <a:solidFill>
                  <a:srgbClr val="FFFFFF"/>
                </a:solidFill>
              </a:rPr>
              <a:t>Jak przygotować się do Brexitu? Przewodnik dla Klientów GLS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3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54439" y="4155168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76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114553" y="3672847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175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97" y="257080"/>
            <a:ext cx="8496000" cy="43074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4439" y="6520720"/>
            <a:ext cx="5917836" cy="229392"/>
          </a:xfrm>
        </p:spPr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597" y="1080000"/>
            <a:ext cx="8496000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310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596" y="257080"/>
            <a:ext cx="8496000" cy="4307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596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1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893" y="257080"/>
            <a:ext cx="8496000" cy="4307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893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Textmasterformat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xmlns="" id="{A7B72E75-B821-894B-B892-2FAF14FFE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43" y="1261629"/>
            <a:ext cx="8496301" cy="4861858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2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Jak przygotować się do Brexitu? Przewodnik dla Klientów GLS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59" y="1080000"/>
            <a:ext cx="4151898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2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1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2"/>
            <a:r>
              <a:rPr lang="de-DE" noProof="0" dirty="0" smtClean="0"/>
              <a:t>Klicken zum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477173D0-8483-B141-ADF0-0BDE8FA52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814349"/>
            <a:ext cx="4572000" cy="562770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0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2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91E11E3C-A10A-3948-A101-4EE93D4E16D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1466" y="1080000"/>
            <a:ext cx="8496000" cy="512445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68" y="257080"/>
            <a:ext cx="8496000" cy="430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8" y="1122203"/>
            <a:ext cx="8496000" cy="52087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Erste Ebene</a:t>
            </a:r>
          </a:p>
          <a:p>
            <a:pPr lvl="2"/>
            <a:r>
              <a:rPr lang="de-DE" noProof="0" dirty="0" smtClean="0"/>
              <a:t>Zweite Ebene</a:t>
            </a:r>
          </a:p>
          <a:p>
            <a:pPr lvl="3"/>
            <a:r>
              <a:rPr lang="de-DE" noProof="0" dirty="0" smtClean="0"/>
              <a:t>Dritte Ebene</a:t>
            </a:r>
          </a:p>
          <a:p>
            <a:pPr lvl="4"/>
            <a:r>
              <a:rPr lang="de-DE" noProof="0" dirty="0" smtClean="0"/>
              <a:t>Vierte Ebene</a:t>
            </a:r>
          </a:p>
          <a:p>
            <a:pPr lvl="5"/>
            <a:r>
              <a:rPr lang="de-DE" noProof="0" dirty="0" smtClean="0"/>
              <a:t>Fünfte Ebene </a:t>
            </a:r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439" y="6520720"/>
            <a:ext cx="5441586" cy="22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pl-PL" noProof="0" smtClean="0"/>
              <a:t>Jak przygotować się do Brexitu? Przewodnik dla Klientów GLS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520720"/>
            <a:ext cx="494439" cy="22939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472D9D81-FA3D-B84E-9753-C04DF643A7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10821"/>
            <a:ext cx="915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D740709D-2365-FA4B-85CD-52AE4543DA7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4198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E58A6647-BB88-8B40-BB7E-AD3ECD791D0B}"/>
              </a:ext>
            </a:extLst>
          </p:cNvPr>
          <p:cNvSpPr/>
          <p:nvPr userDrawn="1"/>
        </p:nvSpPr>
        <p:spPr>
          <a:xfrm>
            <a:off x="8151974" y="6441989"/>
            <a:ext cx="992026" cy="416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4C3A047-0B5D-C545-878C-AC16B70E2B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80294" y="6546904"/>
            <a:ext cx="756043" cy="2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66" r:id="rId4"/>
    <p:sldLayoutId id="2147483675" r:id="rId5"/>
    <p:sldLayoutId id="2147483674" r:id="rId6"/>
    <p:sldLayoutId id="2147483667" r:id="rId7"/>
    <p:sldLayoutId id="2147483673" r:id="rId8"/>
    <p:sldLayoutId id="2147483669" r:id="rId9"/>
    <p:sldLayoutId id="2147483670" r:id="rId10"/>
    <p:sldLayoutId id="2147483671" r:id="rId11"/>
    <p:sldLayoutId id="2147483672" r:id="rId12"/>
    <p:sldLayoutId id="2147483668" r:id="rId13"/>
    <p:sldLayoutId id="2147483681" r:id="rId14"/>
    <p:sldLayoutId id="2147483682" r:id="rId15"/>
    <p:sldLayoutId id="2147483683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0838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12" indent="-40005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61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038" indent="-35242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v.uk/government/publications/changes-to-vat-treatment-of-overseas-goods-sold-to-customers-from-1-january-2021/changes-to-vat-treatment-of-overseas-goods-sold-to-customers-from-1-january-2021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Arkusz_programu_Microsoft_Excel2.xlsx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esc.gov.pl/web/puesc/eori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Arkusz_programu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9"/>
          <p:cNvSpPr>
            <a:spLocks noGrp="1"/>
          </p:cNvSpPr>
          <p:nvPr>
            <p:ph type="ctrTitle" idx="4294967295"/>
          </p:nvPr>
        </p:nvSpPr>
        <p:spPr>
          <a:xfrm>
            <a:off x="578155" y="5136584"/>
            <a:ext cx="7185286" cy="935696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</a:t>
            </a:r>
            <a:br>
              <a:rPr lang="pl-PL" dirty="0" smtClean="0"/>
            </a:br>
            <a:endParaRPr lang="de-DE" dirty="0" smtClean="0"/>
          </a:p>
        </p:txBody>
      </p:sp>
      <p:sp>
        <p:nvSpPr>
          <p:cNvPr id="9219" name="Untertitel 12"/>
          <p:cNvSpPr>
            <a:spLocks noGrp="1"/>
          </p:cNvSpPr>
          <p:nvPr>
            <p:ph type="body" sz="quarter" idx="4294967295"/>
          </p:nvPr>
        </p:nvSpPr>
        <p:spPr>
          <a:xfrm>
            <a:off x="578155" y="5738528"/>
            <a:ext cx="7207513" cy="582960"/>
          </a:xfrm>
        </p:spPr>
        <p:txBody>
          <a:bodyPr/>
          <a:lstStyle/>
          <a:p>
            <a:r>
              <a:rPr lang="pl-PL" dirty="0" smtClean="0"/>
              <a:t>Przewodnik dla Klientów GLS</a:t>
            </a:r>
            <a:endParaRPr lang="de-DE" dirty="0" smtClean="0"/>
          </a:p>
        </p:txBody>
      </p:sp>
      <p:pic>
        <p:nvPicPr>
          <p:cNvPr id="5" name="Obraz 4" descr="https://www.walutomat.pl/wp-content/uploads/2020/02/grafika-brexit-1-1024x512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6869" r="554" b="14942"/>
          <a:stretch/>
        </p:blipFill>
        <p:spPr bwMode="auto">
          <a:xfrm>
            <a:off x="-1" y="1115282"/>
            <a:ext cx="9152627" cy="3525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3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4.</a:t>
            </a:r>
            <a:r>
              <a:rPr lang="pl-PL" dirty="0" smtClean="0"/>
              <a:t> </a:t>
            </a:r>
            <a:r>
              <a:rPr lang="pl-PL" b="1" dirty="0" smtClean="0"/>
              <a:t>Wymagane dokumenty do odprawy celnej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190244"/>
            <a:ext cx="4522536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Do każdej paczki wysyłanej do </a:t>
            </a:r>
            <a:r>
              <a:rPr lang="pl-PL" sz="1600" b="0" dirty="0"/>
              <a:t>Wielkiej Brytanii </a:t>
            </a:r>
            <a:r>
              <a:rPr lang="pl-PL" sz="1600" b="0" dirty="0" smtClean="0"/>
              <a:t>należy dołączyć </a:t>
            </a:r>
            <a:r>
              <a:rPr lang="pl-PL" sz="1600" dirty="0" smtClean="0"/>
              <a:t>fakturę handlową </a:t>
            </a:r>
            <a:r>
              <a:rPr lang="pl-PL" sz="1600" b="0" dirty="0"/>
              <a:t>lub </a:t>
            </a:r>
            <a:r>
              <a:rPr lang="pl-PL" sz="1600" dirty="0" smtClean="0"/>
              <a:t>fakturę proforma</a:t>
            </a:r>
            <a:r>
              <a:rPr lang="pl-PL" sz="1600" b="0" dirty="0" smtClean="0"/>
              <a:t> </a:t>
            </a:r>
            <a:r>
              <a:rPr lang="pl-PL" sz="1600" b="0" dirty="0"/>
              <a:t>w dwóch </a:t>
            </a:r>
            <a:r>
              <a:rPr lang="pl-PL" sz="1600" b="0" dirty="0" smtClean="0"/>
              <a:t>egzempla-rzach </a:t>
            </a:r>
            <a:r>
              <a:rPr lang="pl-PL" sz="1600" b="0" dirty="0"/>
              <a:t>(oryginał plus jedna kopia). </a:t>
            </a:r>
            <a:endParaRPr lang="pl-PL" sz="1600" b="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Fakturę </a:t>
            </a:r>
            <a:r>
              <a:rPr lang="pl-PL" sz="1600" dirty="0"/>
              <a:t>handlową </a:t>
            </a:r>
            <a:r>
              <a:rPr lang="pl-PL" sz="1600" b="0" dirty="0" smtClean="0"/>
              <a:t>dołączamy </a:t>
            </a:r>
            <a:r>
              <a:rPr lang="pl-PL" sz="1600" b="0" dirty="0"/>
              <a:t>do przesyłek zawierających towar będący przedmiotem transakcji </a:t>
            </a:r>
            <a:r>
              <a:rPr lang="pl-PL" sz="1600" b="0" dirty="0" smtClean="0"/>
              <a:t>handlowej, a </a:t>
            </a:r>
            <a:r>
              <a:rPr lang="pl-PL" sz="1600" dirty="0" smtClean="0"/>
              <a:t>fakturę proforma </a:t>
            </a:r>
            <a:r>
              <a:rPr lang="pl-PL" sz="1600" b="0" dirty="0" smtClean="0"/>
              <a:t>do </a:t>
            </a:r>
            <a:r>
              <a:rPr lang="pl-PL" sz="1600" b="0" dirty="0"/>
              <a:t>paczek niehandlowych zawierających np. dokumenty, próbki, </a:t>
            </a:r>
            <a:r>
              <a:rPr lang="pl-PL" sz="1600" b="0" dirty="0" smtClean="0"/>
              <a:t>katalogi, wzory, itp</a:t>
            </a:r>
            <a:r>
              <a:rPr lang="pl-PL" sz="1600" b="0" dirty="0"/>
              <a:t>. </a:t>
            </a:r>
            <a:endParaRPr lang="pl-PL" sz="1600" b="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Faktura </a:t>
            </a:r>
            <a:r>
              <a:rPr lang="pl-PL" sz="1600" dirty="0"/>
              <a:t>powinna być umieszczona </a:t>
            </a:r>
            <a:r>
              <a:rPr lang="pl-PL" sz="1600" b="0" dirty="0"/>
              <a:t>na opakowaniu paczki tak, aby w razie konieczności była ona łatwo dostępna dla służb celnych.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7"/>
          <a:stretch/>
        </p:blipFill>
        <p:spPr>
          <a:xfrm>
            <a:off x="5451894" y="821910"/>
            <a:ext cx="3692106" cy="56306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3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4. Wymagane dokumenty do odprawy celnej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08412"/>
              </p:ext>
            </p:extLst>
          </p:nvPr>
        </p:nvGraphicFramePr>
        <p:xfrm>
          <a:off x="491706" y="1877983"/>
          <a:ext cx="7979434" cy="420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89218"/>
                <a:gridCol w="3990216"/>
              </a:tblGrid>
              <a:tr h="47702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Pełne </a:t>
                      </a: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dane importera </a:t>
                      </a: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tj. nazwę firmy lub imię </a:t>
                      </a:r>
                      <a:br>
                        <a:rPr lang="pl-PL" sz="1200" b="0" dirty="0" smtClean="0">
                          <a:solidFill>
                            <a:srgbClr val="172054"/>
                          </a:solidFill>
                        </a:rPr>
                      </a:b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i nazwisko, adres, </a:t>
                      </a: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numer telefonu, adres e-mail</a:t>
                      </a:r>
                      <a:endParaRPr lang="de-DE" sz="1200" b="1" dirty="0" smtClean="0">
                        <a:solidFill>
                          <a:srgbClr val="172054"/>
                        </a:solidFill>
                      </a:endParaRPr>
                    </a:p>
                  </a:txBody>
                  <a:tcPr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Pełne </a:t>
                      </a: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dane nadawcy </a:t>
                      </a: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tj. nazwę firmy lub imię </a:t>
                      </a:r>
                      <a:br>
                        <a:rPr lang="pl-PL" sz="1200" b="0" dirty="0" smtClean="0">
                          <a:solidFill>
                            <a:srgbClr val="172054"/>
                          </a:solidFill>
                        </a:rPr>
                      </a:b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i nazwisko, adres, numer telefonu, adres e-mail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 smtClean="0">
                        <a:solidFill>
                          <a:srgbClr val="172054"/>
                        </a:solidFill>
                      </a:endParaRPr>
                    </a:p>
                  </a:txBody>
                  <a:tcPr>
                    <a:solidFill>
                      <a:srgbClr val="CFD0D6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Numery EORI </a:t>
                      </a: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nadawcy, eksportera handlowego </a:t>
                      </a:r>
                      <a:br>
                        <a:rPr lang="pl-PL" sz="1200" b="0" dirty="0" smtClean="0">
                          <a:solidFill>
                            <a:srgbClr val="172054"/>
                          </a:solidFill>
                        </a:rPr>
                      </a:b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z Unii Europejskiej oraz importera handlowego </a:t>
                      </a:r>
                      <a:br>
                        <a:rPr lang="pl-PL" sz="1200" b="0" dirty="0" smtClean="0">
                          <a:solidFill>
                            <a:srgbClr val="172054"/>
                          </a:solidFill>
                        </a:rPr>
                      </a:b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z Wielkiej Brytanii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 smtClean="0">
                        <a:solidFill>
                          <a:srgbClr val="1720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Pełne </a:t>
                      </a: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dane odbiorcy </a:t>
                      </a: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tj. nazwę firmy lub imię i nazwisko, adres, </a:t>
                      </a:r>
                      <a:r>
                        <a:rPr lang="pl-PL" sz="1200" b="1" dirty="0" smtClean="0">
                          <a:solidFill>
                            <a:srgbClr val="172054"/>
                          </a:solidFill>
                        </a:rPr>
                        <a:t>numer telefonu, adres e-mail </a:t>
                      </a:r>
                      <a:r>
                        <a:rPr lang="pl-PL" sz="1200" b="0" dirty="0" smtClean="0">
                          <a:solidFill>
                            <a:srgbClr val="172054"/>
                          </a:solidFill>
                        </a:rPr>
                        <a:t>(adres faktycznego odbiorcy, jeżeli dostawa towaru odbywa się na inny adres niż adres płatnika faktury)</a:t>
                      </a:r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Specyfikację towarów: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ilość, kod taryfy celnej, waga</a:t>
                      </a:r>
                    </a:p>
                  </a:txBody>
                  <a:tcPr>
                    <a:solidFill>
                      <a:srgbClr val="CFD0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Datę wystawienia faktury, numer faktury, miejscowość</a:t>
                      </a:r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Warunki transportu zgodnie z </a:t>
                      </a:r>
                      <a:r>
                        <a:rPr lang="pl-PL" sz="1200" b="0" dirty="0" err="1" smtClean="0">
                          <a:solidFill>
                            <a:schemeClr val="tx1"/>
                          </a:solidFill>
                        </a:rPr>
                        <a:t>Incoterms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Wartość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faktury z podaniem waluty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Wagę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paczek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netto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brutto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Deklarację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pochodzenia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towaru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Pieczątkę firmową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wystawcy faktury i podpis osoby uprawnionej do wystawienia dokumentu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Numer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BN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(Business Number)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dla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Systemu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jestracji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VAT „incoterm 18“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190245"/>
            <a:ext cx="8059366" cy="681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dirty="0" smtClean="0"/>
              <a:t>Faktura powinna zawierać następujące elementy: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04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893" y="248115"/>
            <a:ext cx="8496000" cy="430741"/>
          </a:xfrm>
        </p:spPr>
        <p:txBody>
          <a:bodyPr/>
          <a:lstStyle/>
          <a:p>
            <a:r>
              <a:rPr lang="pl-PL" b="1" dirty="0" smtClean="0"/>
              <a:t>Wprowadzanie danych celnych w systemie ADE-Plus*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99" y="1693497"/>
            <a:ext cx="4706830" cy="4684091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60000" y="950497"/>
            <a:ext cx="8496000" cy="334690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b="0" dirty="0" smtClean="0"/>
              <a:t>Po wyborze GB jako kraju docelowego w systemie ADE-Plus aktywuje się link „</a:t>
            </a:r>
            <a:r>
              <a:rPr lang="pl-PL" dirty="0" smtClean="0"/>
              <a:t>wprowadź dane celne</a:t>
            </a:r>
            <a:r>
              <a:rPr lang="pl-PL" b="0" dirty="0" smtClean="0"/>
              <a:t>”, który należy uzupełnić.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sz="500" dirty="0"/>
          </a:p>
          <a:p>
            <a:pPr algn="just">
              <a:lnSpc>
                <a:spcPct val="150000"/>
              </a:lnSpc>
            </a:pPr>
            <a:endParaRPr lang="pl-PL" sz="500" dirty="0" smtClean="0"/>
          </a:p>
          <a:p>
            <a:pPr algn="just">
              <a:lnSpc>
                <a:spcPct val="150000"/>
              </a:lnSpc>
            </a:pPr>
            <a:endParaRPr lang="pl-PL" sz="500" dirty="0" smtClean="0"/>
          </a:p>
          <a:p>
            <a:pPr algn="just">
              <a:lnSpc>
                <a:spcPct val="150000"/>
              </a:lnSpc>
            </a:pPr>
            <a:endParaRPr lang="pl-PL" sz="1000" dirty="0"/>
          </a:p>
          <a:p>
            <a:pPr algn="just">
              <a:lnSpc>
                <a:spcPct val="150000"/>
              </a:lnSpc>
            </a:pPr>
            <a:r>
              <a:rPr lang="pl-PL" sz="1000" dirty="0" smtClean="0"/>
              <a:t>			</a:t>
            </a:r>
            <a:r>
              <a:rPr lang="pl-PL" sz="1000" dirty="0"/>
              <a:t> </a:t>
            </a:r>
            <a:r>
              <a:rPr lang="pl-PL" sz="1000" dirty="0" smtClean="0"/>
              <a:t>                       *Nowa </a:t>
            </a:r>
            <a:r>
              <a:rPr lang="pl-PL" sz="1000" dirty="0"/>
              <a:t>wersja ADE-Plus – aktualizacja </a:t>
            </a:r>
            <a:r>
              <a:rPr lang="pl-PL" sz="1000" dirty="0" smtClean="0"/>
              <a:t>zaplanowana na początek </a:t>
            </a:r>
            <a:r>
              <a:rPr lang="pl-PL" sz="1000" dirty="0"/>
              <a:t>stycznia </a:t>
            </a:r>
            <a:r>
              <a:rPr lang="pl-PL" sz="1000" dirty="0" smtClean="0"/>
              <a:t>2021 r.</a:t>
            </a:r>
            <a:endParaRPr lang="pl-PL" sz="1000" dirty="0"/>
          </a:p>
          <a:p>
            <a:pPr algn="just">
              <a:lnSpc>
                <a:spcPct val="150000"/>
              </a:lnSpc>
            </a:pPr>
            <a:endParaRPr lang="pl-PL" sz="1000" dirty="0" smtClean="0"/>
          </a:p>
        </p:txBody>
      </p:sp>
    </p:spTree>
    <p:extLst>
      <p:ext uri="{BB962C8B-B14F-4D97-AF65-F5344CB8AC3E}">
        <p14:creationId xmlns:p14="http://schemas.microsoft.com/office/powerpoint/2010/main" val="4263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Wprowadzanie danych celnych w systemie ADE-Plus*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1893" y="877207"/>
            <a:ext cx="8623848" cy="488927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b="0" dirty="0" smtClean="0"/>
              <a:t>Przy wysyłce paczek do Wielkiej Brytanii należy </a:t>
            </a:r>
            <a:r>
              <a:rPr lang="pl-PL" dirty="0" smtClean="0"/>
              <a:t>wypełnić </a:t>
            </a:r>
            <a:r>
              <a:rPr lang="pl-PL" b="0" dirty="0" smtClean="0"/>
              <a:t>w ADE-Plus </a:t>
            </a:r>
            <a:r>
              <a:rPr lang="pl-PL" dirty="0" smtClean="0"/>
              <a:t>wszystkie pola </a:t>
            </a:r>
            <a:r>
              <a:rPr lang="pl-PL" b="0" dirty="0" smtClean="0"/>
              <a:t>(w tym te zaznaczone na czerwono) oraz </a:t>
            </a:r>
            <a:r>
              <a:rPr lang="pl-PL" dirty="0" smtClean="0"/>
              <a:t>załączyć dokumenty celne</a:t>
            </a:r>
            <a:r>
              <a:rPr lang="pl-PL" b="0" dirty="0" smtClean="0"/>
              <a:t>. </a:t>
            </a:r>
            <a:endParaRPr lang="pl-PL" b="0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sz="1200" dirty="0"/>
          </a:p>
          <a:p>
            <a:pPr algn="just">
              <a:lnSpc>
                <a:spcPct val="150000"/>
              </a:lnSpc>
            </a:pPr>
            <a:endParaRPr lang="pl-PL" sz="1200" dirty="0" smtClean="0"/>
          </a:p>
          <a:p>
            <a:pPr algn="just">
              <a:lnSpc>
                <a:spcPct val="150000"/>
              </a:lnSpc>
            </a:pPr>
            <a:endParaRPr lang="pl-PL" sz="1200" dirty="0"/>
          </a:p>
          <a:p>
            <a:pPr algn="just">
              <a:lnSpc>
                <a:spcPct val="150000"/>
              </a:lnSpc>
            </a:pPr>
            <a:endParaRPr lang="pl-PL" sz="1200" dirty="0" smtClean="0"/>
          </a:p>
          <a:p>
            <a:pPr algn="just">
              <a:lnSpc>
                <a:spcPct val="150000"/>
              </a:lnSpc>
            </a:pPr>
            <a:endParaRPr lang="pl-PL" sz="1050" dirty="0"/>
          </a:p>
          <a:p>
            <a:pPr algn="just">
              <a:lnSpc>
                <a:spcPct val="150000"/>
              </a:lnSpc>
            </a:pPr>
            <a:r>
              <a:rPr lang="pl-PL" sz="1000" dirty="0" smtClean="0"/>
              <a:t>				*</a:t>
            </a:r>
            <a:r>
              <a:rPr lang="pl-PL" sz="1000" dirty="0"/>
              <a:t>Nowa wersja ADE-Plus – aktualizacja zaplanowana na początek stycznia 2021 r.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23" y="1757653"/>
            <a:ext cx="6587050" cy="41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5. Odprawa celna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190244"/>
            <a:ext cx="4522536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Aby sprawnie przejść odprawę celną należy </a:t>
            </a:r>
            <a:r>
              <a:rPr lang="pl-PL" sz="1600" dirty="0"/>
              <a:t>upoważnić agencję celną</a:t>
            </a:r>
            <a:r>
              <a:rPr lang="pl-PL" sz="1600" b="0" dirty="0"/>
              <a:t>, która będzie </a:t>
            </a:r>
            <a:r>
              <a:rPr lang="pl-PL" sz="1600" b="0" dirty="0" smtClean="0"/>
              <a:t>reprezentowała </a:t>
            </a:r>
            <a:r>
              <a:rPr lang="pl-PL" sz="1600" b="0" dirty="0"/>
              <a:t>Państwa firmę podczas odprawy celnej.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/>
              <a:t>Istnieje możliwość wyboru dowolnej agencji celnej (i </a:t>
            </a:r>
            <a:r>
              <a:rPr lang="pl-PL" sz="1600" b="0" dirty="0" smtClean="0"/>
              <a:t>przekazywania </a:t>
            </a:r>
            <a:r>
              <a:rPr lang="pl-PL" sz="1600" b="0" dirty="0"/>
              <a:t>do transportu już </a:t>
            </a:r>
            <a:r>
              <a:rPr lang="pl-PL" sz="1600" b="0" dirty="0">
                <a:solidFill>
                  <a:srgbClr val="172054"/>
                </a:solidFill>
              </a:rPr>
              <a:t>odprawionych paczek</a:t>
            </a:r>
            <a:r>
              <a:rPr lang="pl-PL" sz="1600" b="0" dirty="0" smtClean="0">
                <a:solidFill>
                  <a:srgbClr val="172054"/>
                </a:solidFill>
              </a:rPr>
              <a:t>), proponujemy jednak skorzystanie z </a:t>
            </a:r>
            <a:r>
              <a:rPr lang="pl-PL" sz="1600" dirty="0">
                <a:solidFill>
                  <a:srgbClr val="172054"/>
                </a:solidFill>
              </a:rPr>
              <a:t>A</a:t>
            </a:r>
            <a:r>
              <a:rPr lang="pl-PL" sz="1600" dirty="0" smtClean="0">
                <a:solidFill>
                  <a:srgbClr val="172054"/>
                </a:solidFill>
              </a:rPr>
              <a:t>gencji </a:t>
            </a:r>
            <a:r>
              <a:rPr lang="pl-PL" sz="1600" dirty="0">
                <a:solidFill>
                  <a:srgbClr val="172054"/>
                </a:solidFill>
              </a:rPr>
              <a:t>C</a:t>
            </a:r>
            <a:r>
              <a:rPr lang="pl-PL" sz="1600" dirty="0" smtClean="0">
                <a:solidFill>
                  <a:srgbClr val="172054"/>
                </a:solidFill>
              </a:rPr>
              <a:t>elnej </a:t>
            </a:r>
            <a:r>
              <a:rPr lang="pl-PL" sz="1600" dirty="0" err="1">
                <a:solidFill>
                  <a:srgbClr val="172054"/>
                </a:solidFill>
              </a:rPr>
              <a:t>Raben</a:t>
            </a:r>
            <a:r>
              <a:rPr lang="pl-PL" sz="1600" b="0" dirty="0">
                <a:solidFill>
                  <a:srgbClr val="172054"/>
                </a:solidFill>
              </a:rPr>
              <a:t>, </a:t>
            </a:r>
            <a:r>
              <a:rPr lang="pl-PL" sz="1600" b="0" dirty="0" smtClean="0">
                <a:solidFill>
                  <a:srgbClr val="172054"/>
                </a:solidFill>
              </a:rPr>
              <a:t/>
            </a:r>
            <a:br>
              <a:rPr lang="pl-PL" sz="1600" b="0" dirty="0" smtClean="0">
                <a:solidFill>
                  <a:srgbClr val="172054"/>
                </a:solidFill>
              </a:rPr>
            </a:br>
            <a:r>
              <a:rPr lang="pl-PL" sz="1600" b="0" dirty="0" smtClean="0">
                <a:solidFill>
                  <a:srgbClr val="172054"/>
                </a:solidFill>
              </a:rPr>
              <a:t>z </a:t>
            </a:r>
            <a:r>
              <a:rPr lang="pl-PL" sz="1600" b="0" dirty="0">
                <a:solidFill>
                  <a:srgbClr val="172054"/>
                </a:solidFill>
              </a:rPr>
              <a:t>którą współpracuje GLS. </a:t>
            </a:r>
            <a:endParaRPr lang="pl-PL" sz="1600" b="0" dirty="0" smtClean="0">
              <a:solidFill>
                <a:srgbClr val="172054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>
                <a:solidFill>
                  <a:srgbClr val="172054"/>
                </a:solidFill>
              </a:rPr>
              <a:t>Druki </a:t>
            </a:r>
            <a:r>
              <a:rPr lang="pl-PL" sz="1600" b="0" dirty="0">
                <a:solidFill>
                  <a:srgbClr val="172054"/>
                </a:solidFill>
              </a:rPr>
              <a:t>upoważnienia można </a:t>
            </a:r>
            <a:r>
              <a:rPr lang="pl-PL" sz="1600" b="0" dirty="0"/>
              <a:t>otrzymać od swojego opiekuna w GLS.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"/>
          <a:stretch/>
        </p:blipFill>
        <p:spPr>
          <a:xfrm>
            <a:off x="5460521" y="816549"/>
            <a:ext cx="3683479" cy="56234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7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97319" y="188068"/>
            <a:ext cx="8590016" cy="430741"/>
          </a:xfrm>
        </p:spPr>
        <p:txBody>
          <a:bodyPr/>
          <a:lstStyle/>
          <a:p>
            <a:r>
              <a:rPr lang="pl-PL" b="1" dirty="0" smtClean="0"/>
              <a:t>Podsumowanie – proces celny po stronie Klienta GLS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81726142"/>
              </p:ext>
            </p:extLst>
          </p:nvPr>
        </p:nvGraphicFramePr>
        <p:xfrm>
          <a:off x="697319" y="1104182"/>
          <a:ext cx="772206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3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722" y="217593"/>
            <a:ext cx="8496000" cy="430741"/>
          </a:xfrm>
        </p:spPr>
        <p:txBody>
          <a:bodyPr/>
          <a:lstStyle/>
          <a:p>
            <a:r>
              <a:rPr lang="pl-PL" b="1" dirty="0" smtClean="0"/>
              <a:t>Odprawa standardowa (indywidualna) – Incoterm 10,20,30,40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dirty="0" smtClean="0"/>
              <a:t>16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043609" y="2014631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Nadawca w PL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285968" y="2170736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1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 bwMode="auto">
          <a:xfrm>
            <a:off x="2699793" y="2374671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928027" y="2099384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1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 bwMode="auto">
          <a:xfrm>
            <a:off x="7236296" y="1870556"/>
            <a:ext cx="0" cy="2287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7481585" y="1948731"/>
            <a:ext cx="122413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 celnych dla x paczek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7159" y="4250478"/>
            <a:ext cx="4588518" cy="166199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defRPr sz="1100" b="1"/>
            </a:lvl1pPr>
          </a:lstStyle>
          <a:p>
            <a:pPr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Zalety rozwiązania:</a:t>
            </a:r>
            <a:endParaRPr lang="en-US" sz="12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Każda paczka do poszczególnego odbiorcy posiada swoje własne dokumenty celne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Nadawca otrzymuje komunikat IE599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sz="12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Minus rozwiązania: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Zwiększona ilość dokumentacji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Zwiększony koszt odprawy celnej – każda odprawa celna 100 PLN (Incoterm 20)</a:t>
            </a:r>
          </a:p>
        </p:txBody>
      </p:sp>
      <p:sp>
        <p:nvSpPr>
          <p:cNvPr id="5" name="Rechteck 4"/>
          <p:cNvSpPr/>
          <p:nvPr/>
        </p:nvSpPr>
        <p:spPr>
          <a:xfrm>
            <a:off x="299010" y="1046472"/>
            <a:ext cx="840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Nadawca w Polsce wysyła jedną / kilka paczek zaadresowanych do różnych odbiorców w Wielkiej Brytanii. W Polsce jest przeprowadzana odprawa celna osobno dla każdej przesyłki. W Wielkiej Brytanii odprawa celna przeprowadzana jest dla każdego odbiorcy. Po odprawie i opłaceniu ewentualnych należności celno-podatkowych paczki trafiają do odbiorców.</a:t>
            </a:r>
            <a:endParaRPr lang="en-US" sz="1200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52" y="69905"/>
            <a:ext cx="650275" cy="646264"/>
          </a:xfrm>
          <a:prstGeom prst="rect">
            <a:avLst/>
          </a:prstGeom>
        </p:spPr>
      </p:pic>
      <p:cxnSp>
        <p:nvCxnSpPr>
          <p:cNvPr id="39" name="Gerade Verbindung mit Pfeil 9"/>
          <p:cNvCxnSpPr/>
          <p:nvPr/>
        </p:nvCxnSpPr>
        <p:spPr bwMode="auto">
          <a:xfrm>
            <a:off x="2699793" y="2828113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9"/>
          <p:cNvCxnSpPr/>
          <p:nvPr/>
        </p:nvCxnSpPr>
        <p:spPr bwMode="auto">
          <a:xfrm>
            <a:off x="2699793" y="3312463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9"/>
          <p:cNvCxnSpPr/>
          <p:nvPr/>
        </p:nvCxnSpPr>
        <p:spPr bwMode="auto">
          <a:xfrm>
            <a:off x="2675545" y="3756100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10"/>
          <p:cNvSpPr txBox="1"/>
          <p:nvPr/>
        </p:nvSpPr>
        <p:spPr>
          <a:xfrm>
            <a:off x="2919119" y="2572197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2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" name="Textfeld 10"/>
          <p:cNvSpPr txBox="1"/>
          <p:nvPr/>
        </p:nvSpPr>
        <p:spPr>
          <a:xfrm>
            <a:off x="2928027" y="3045721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3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Textfeld 10"/>
          <p:cNvSpPr txBox="1"/>
          <p:nvPr/>
        </p:nvSpPr>
        <p:spPr>
          <a:xfrm>
            <a:off x="2946299" y="3487172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X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6" name="Łącznik prosty 5"/>
          <p:cNvCxnSpPr>
            <a:stCxn id="7" idx="2"/>
          </p:cNvCxnSpPr>
          <p:nvPr/>
        </p:nvCxnSpPr>
        <p:spPr bwMode="auto">
          <a:xfrm>
            <a:off x="1871701" y="2734711"/>
            <a:ext cx="835558" cy="93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Łącznik prosty 44"/>
          <p:cNvCxnSpPr/>
          <p:nvPr/>
        </p:nvCxnSpPr>
        <p:spPr bwMode="auto">
          <a:xfrm>
            <a:off x="1871701" y="2744194"/>
            <a:ext cx="835558" cy="568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Łącznik prosty 45"/>
          <p:cNvCxnSpPr>
            <a:stCxn id="7" idx="2"/>
          </p:cNvCxnSpPr>
          <p:nvPr/>
        </p:nvCxnSpPr>
        <p:spPr bwMode="auto">
          <a:xfrm>
            <a:off x="1871701" y="2734711"/>
            <a:ext cx="828092" cy="10213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7"/>
          <p:cNvSpPr/>
          <p:nvPr/>
        </p:nvSpPr>
        <p:spPr bwMode="auto">
          <a:xfrm>
            <a:off x="5291222" y="2639991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2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1" name="Rechteck 7"/>
          <p:cNvSpPr/>
          <p:nvPr/>
        </p:nvSpPr>
        <p:spPr bwMode="auto">
          <a:xfrm>
            <a:off x="5291222" y="3109246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3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" name="Rechteck 7"/>
          <p:cNvSpPr/>
          <p:nvPr/>
        </p:nvSpPr>
        <p:spPr bwMode="auto">
          <a:xfrm>
            <a:off x="5285968" y="3578501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x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453" y="4250478"/>
            <a:ext cx="3734321" cy="1743318"/>
          </a:xfrm>
          <a:prstGeom prst="rect">
            <a:avLst/>
          </a:prstGeom>
        </p:spPr>
      </p:pic>
      <p:sp>
        <p:nvSpPr>
          <p:cNvPr id="30" name="Fußzeilenplatzhalter 2"/>
          <p:cNvSpPr txBox="1">
            <a:spLocks/>
          </p:cNvSpPr>
          <p:nvPr/>
        </p:nvSpPr>
        <p:spPr>
          <a:xfrm>
            <a:off x="854439" y="6520042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3148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268" y="186697"/>
            <a:ext cx="8496000" cy="430741"/>
          </a:xfrm>
        </p:spPr>
        <p:txBody>
          <a:bodyPr/>
          <a:lstStyle/>
          <a:p>
            <a:r>
              <a:rPr lang="pl-PL" b="1" dirty="0" smtClean="0"/>
              <a:t>Odprawa standardowa (zbiorcza) – Incoterm 10,20,30,40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A6EE8-BE6F-4F88-ADB4-376CC16DE69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817182" y="1927603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Nadawca w PL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065653" y="1927603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Importer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 bwMode="auto">
          <a:xfrm>
            <a:off x="2473366" y="2287643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689388" y="1927543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8" name="Gerade Verbindung mit Pfeil 17"/>
          <p:cNvCxnSpPr>
            <a:stCxn id="7" idx="2"/>
            <a:endCxn id="33" idx="1"/>
          </p:cNvCxnSpPr>
          <p:nvPr/>
        </p:nvCxnSpPr>
        <p:spPr bwMode="auto">
          <a:xfrm>
            <a:off x="1645274" y="2647683"/>
            <a:ext cx="3466295" cy="1028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>
            <a:stCxn id="7" idx="2"/>
            <a:endCxn id="35" idx="1"/>
          </p:cNvCxnSpPr>
          <p:nvPr/>
        </p:nvCxnSpPr>
        <p:spPr bwMode="auto">
          <a:xfrm>
            <a:off x="1645274" y="2647683"/>
            <a:ext cx="3678931" cy="14272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>
            <a:stCxn id="7" idx="2"/>
            <a:endCxn id="36" idx="1"/>
          </p:cNvCxnSpPr>
          <p:nvPr/>
        </p:nvCxnSpPr>
        <p:spPr bwMode="auto">
          <a:xfrm>
            <a:off x="1645274" y="2647683"/>
            <a:ext cx="3802951" cy="1620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>
            <a:endCxn id="34" idx="1"/>
          </p:cNvCxnSpPr>
          <p:nvPr/>
        </p:nvCxnSpPr>
        <p:spPr bwMode="auto">
          <a:xfrm>
            <a:off x="1695714" y="2681243"/>
            <a:ext cx="3519424" cy="1187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>
            <a:stCxn id="7" idx="2"/>
            <a:endCxn id="32" idx="1"/>
          </p:cNvCxnSpPr>
          <p:nvPr/>
        </p:nvCxnSpPr>
        <p:spPr bwMode="auto">
          <a:xfrm>
            <a:off x="1645274" y="2647683"/>
            <a:ext cx="3370903" cy="856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5016177" y="3426785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Odbiorca</a:t>
            </a:r>
            <a:r>
              <a:rPr lang="de-DE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111569" y="3599440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Odbiorca</a:t>
            </a:r>
            <a:r>
              <a:rPr lang="de-DE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2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215138" y="3792196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Odbiorca</a:t>
            </a:r>
            <a:r>
              <a:rPr lang="de-DE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3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24205" y="3997984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Odbiorca</a:t>
            </a:r>
            <a:r>
              <a:rPr lang="de-DE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4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448225" y="4190740"/>
            <a:ext cx="8640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1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Odbiorca X</a:t>
            </a:r>
            <a:endParaRPr lang="de-DE" sz="10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 bwMode="auto">
          <a:xfrm>
            <a:off x="7009869" y="1783528"/>
            <a:ext cx="0" cy="9799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7255158" y="1861703"/>
            <a:ext cx="12241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1 </a:t>
            </a: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2" name="Gerader Verbinder 51"/>
          <p:cNvCxnSpPr/>
          <p:nvPr/>
        </p:nvCxnSpPr>
        <p:spPr bwMode="auto">
          <a:xfrm>
            <a:off x="7009869" y="3455072"/>
            <a:ext cx="0" cy="7398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feld 52"/>
          <p:cNvSpPr txBox="1"/>
          <p:nvPr/>
        </p:nvSpPr>
        <p:spPr>
          <a:xfrm>
            <a:off x="7242957" y="3452076"/>
            <a:ext cx="13848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paczek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do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 </a:t>
            </a:r>
          </a:p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odbiorców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5924" y="3618645"/>
            <a:ext cx="4660440" cy="264687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defRPr sz="1100" b="1"/>
            </a:lvl1pPr>
          </a:lstStyle>
          <a:p>
            <a:pPr eaLnBrk="0" hangingPunct="0">
              <a:spcAft>
                <a:spcPts val="600"/>
              </a:spcAft>
            </a:pP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Zalety rozwiązania:</a:t>
            </a:r>
            <a:endParaRPr lang="en-US" sz="12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1 consignment 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wielopaczkowy</a:t>
            </a:r>
            <a:r>
              <a:rPr lang="en-US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= 1 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</a:t>
            </a:r>
            <a:endParaRPr lang="en-US" sz="12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k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oszt</a:t>
            </a:r>
            <a:r>
              <a:rPr lang="en-US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odprawy celnej = 100 PLN (Incoterm 20),</a:t>
            </a:r>
            <a:r>
              <a:rPr lang="pl-PL" sz="1200" b="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jej koszt rozkłada się na wszystkie paczki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nadawca otrzymuje komunikat IE599</a:t>
            </a:r>
            <a:endParaRPr lang="en-US" sz="12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eaLnBrk="0" hangingPunct="0">
              <a:spcAft>
                <a:spcPts val="600"/>
              </a:spcAft>
            </a:pP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Rozwiązanie odpowiednie dla:</a:t>
            </a:r>
            <a:endParaRPr lang="en-US" sz="12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c</a:t>
            </a:r>
            <a:r>
              <a:rPr lang="en-US" sz="1200" b="0" dirty="0" err="1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onsignment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ów</a:t>
            </a:r>
            <a:r>
              <a:rPr lang="en-US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 dużą liczbą paczek</a:t>
            </a:r>
            <a:endParaRPr lang="en-US" sz="12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dla bardzo dużych klientów</a:t>
            </a:r>
            <a:endParaRPr lang="en-US" sz="12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eaLnBrk="0" hangingPunct="0">
              <a:spcAft>
                <a:spcPts val="600"/>
              </a:spcAft>
            </a:pP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Minus rozwiązania:</a:t>
            </a:r>
            <a:endParaRPr lang="pl-PL" sz="1200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konieczne utworzenie spółki-córki lub generalnego importera na terenie Wielkiej Brytanii</a:t>
            </a:r>
            <a:endParaRPr lang="en-US" sz="1600" b="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2268" y="982918"/>
            <a:ext cx="840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Nadawca w Polsce wysyła codziennie kilkanaście, kilkadziesiąt paczek zaadresowanych do różnych odbiorców w Wielkiej Brytanii. W Polsce przeprowadzana jest jedna odprawa celna. </a:t>
            </a:r>
            <a:r>
              <a:rPr lang="pl-PL" sz="12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W Wielkiej Brytanii odprawa celna przeprowadzana jest na jest spółkę-córkę nadawcy lub generalnego importera</a:t>
            </a: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. Po odprawie paczki trafiają do finalnych odbiorców.</a:t>
            </a:r>
            <a:endParaRPr lang="en-US" sz="1200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010013" y="2763495"/>
            <a:ext cx="22329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pl-PL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Przykłady:</a:t>
            </a:r>
            <a:endParaRPr lang="en-US" sz="8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oddział klienta</a:t>
            </a:r>
            <a:r>
              <a:rPr lang="en-US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,</a:t>
            </a:r>
            <a:endParaRPr lang="pl-PL" sz="8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8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r</a:t>
            </a:r>
            <a:r>
              <a:rPr lang="pl-PL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eprezentacja fiskalna klienta zarejestrowana w GB</a:t>
            </a:r>
            <a:r>
              <a:rPr lang="en-US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pl-PL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z brytyjskim numerem NIP</a:t>
            </a:r>
            <a:endParaRPr lang="pl-PL" sz="800" dirty="0">
              <a:solidFill>
                <a:srgbClr val="172154"/>
              </a:solidFill>
              <a:latin typeface="Arial" charset="0"/>
              <a:ea typeface="ＭＳ Ｐゴシック" pitchFamily="34" charset="-128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8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Generalny Importer</a:t>
            </a:r>
            <a:endParaRPr lang="en-US" sz="800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52" y="4477370"/>
            <a:ext cx="2953162" cy="1733792"/>
          </a:xfrm>
          <a:prstGeom prst="rect">
            <a:avLst/>
          </a:prstGeom>
        </p:spPr>
      </p:pic>
      <p:pic>
        <p:nvPicPr>
          <p:cNvPr id="30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52" y="69905"/>
            <a:ext cx="650275" cy="646264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>
                <a:solidFill>
                  <a:srgbClr val="FFFFFF"/>
                </a:solidFill>
              </a:rPr>
              <a:t>Jak przygotować się do Brexitu? Przewodnik dla Klientów GLS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Fußzeilenplatzhalter 2"/>
          <p:cNvSpPr txBox="1">
            <a:spLocks/>
          </p:cNvSpPr>
          <p:nvPr/>
        </p:nvSpPr>
        <p:spPr>
          <a:xfrm>
            <a:off x="854439" y="6520042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1995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err="1" smtClean="0"/>
              <a:t>Incoterm</a:t>
            </a:r>
            <a:r>
              <a:rPr lang="pl-PL" sz="2400" b="1" dirty="0" smtClean="0"/>
              <a:t>s</a:t>
            </a:r>
            <a:r>
              <a:rPr lang="de-DE" sz="2400" b="1" dirty="0" smtClean="0"/>
              <a:t> </a:t>
            </a:r>
            <a:r>
              <a:rPr lang="de-DE" sz="2400" b="1" dirty="0"/>
              <a:t>18 </a:t>
            </a:r>
            <a:r>
              <a:rPr lang="pl-PL" sz="2000" b="1" dirty="0" smtClean="0"/>
              <a:t>- </a:t>
            </a:r>
            <a:r>
              <a:rPr lang="pl-PL" sz="2400" b="1" dirty="0"/>
              <a:t>s</a:t>
            </a:r>
            <a:r>
              <a:rPr lang="pl-PL" sz="2400" b="1" dirty="0" smtClean="0"/>
              <a:t>ystem </a:t>
            </a:r>
            <a:r>
              <a:rPr lang="pl-PL" sz="2400" b="1" dirty="0" err="1" smtClean="0"/>
              <a:t>prerejestracji</a:t>
            </a:r>
            <a:r>
              <a:rPr lang="pl-PL" sz="2400" b="1" dirty="0" smtClean="0"/>
              <a:t> VAT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2" y="1190244"/>
            <a:ext cx="8119751" cy="500352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pl-PL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prerejestracji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VAT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VAT Pre-Registration Scheme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został wprowadzony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przez brytyjski rząd w celu umożliwienia rejestracji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nadawcy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w brytyjskim urzędzie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podatkowym HMRC*. Dzięki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tej rejestracji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nadawca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ma możliwość pokrywania bezpośrednio brytyjskiego </a:t>
            </a:r>
            <a:r>
              <a:rPr lang="pl-PL" sz="12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VATu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 (20%) bez angażowania w to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odbiorcy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200" b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0" dirty="0">
              <a:solidFill>
                <a:srgbClr val="172154"/>
              </a:solidFill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dirty="0" err="1" smtClean="0">
                <a:solidFill>
                  <a:srgbClr val="172154"/>
                </a:solidFill>
              </a:rPr>
              <a:t>Incoterms</a:t>
            </a:r>
            <a:r>
              <a:rPr lang="pl-PL" sz="1200" dirty="0" smtClean="0">
                <a:solidFill>
                  <a:srgbClr val="172154"/>
                </a:solidFill>
              </a:rPr>
              <a:t>® 18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może być zastosowany tylko w przypadku gdy nadawca jest zarejestrowany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na brytyjskiej stronie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rządowej.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rejestracji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nadawca otrzyma swój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indywidualny numer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(Numer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BN), który musi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być wpisywany przez </a:t>
            </a:r>
            <a:r>
              <a:rPr lang="pl-PL" sz="12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nadawcę </a:t>
            </a:r>
            <a:r>
              <a:rPr lang="pl-PL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każdej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fakturze oraz przy wypełnianiu danych celnych.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Klient wysyłając paczkę do Wielkiej Brytanii wybiera </a:t>
            </a:r>
            <a:r>
              <a:rPr lang="pl-PL" sz="1200" dirty="0" err="1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Incoterm</a:t>
            </a:r>
            <a:r>
              <a:rPr lang="pl-PL" sz="120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200" b="0" dirty="0" err="1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-Plus.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każdej przesyłki będzie naliczany VAT 20% od wartości towaru i alokowany na przypisane konto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nadawcy.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Nadawca musi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uregulować powstałe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należności.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Odbiorca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przesyłki nie będzie musiał składać upoważnienia do odprawy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celnej.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Maksymalna </a:t>
            </a:r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wartość przesyłki nie może przekraczać 135.00 GBP / EUR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150.00.</a:t>
            </a:r>
            <a:endParaRPr lang="de-DE" sz="1200" b="0" dirty="0">
              <a:solidFill>
                <a:srgbClr val="17205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100" b="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200" b="0" dirty="0" smtClean="0"/>
          </a:p>
          <a:p>
            <a:r>
              <a:rPr lang="pl-PL" sz="1200" b="0" dirty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Więcej informacji można znaleźć na 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stronie www</a:t>
            </a:r>
            <a:r>
              <a:rPr lang="pl-PL" sz="1200" b="0" dirty="0" smtClean="0">
                <a:solidFill>
                  <a:srgbClr val="17205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1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100" b="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100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800" b="0" dirty="0"/>
              <a:t>*HMRC - </a:t>
            </a:r>
            <a:r>
              <a:rPr lang="en-US" sz="800" b="0" dirty="0"/>
              <a:t>Her (or His) Majesty's </a:t>
            </a:r>
            <a:r>
              <a:rPr lang="pl-PL" sz="800" b="0" dirty="0" err="1"/>
              <a:t>Revenue</a:t>
            </a:r>
            <a:r>
              <a:rPr lang="pl-PL" sz="800" b="0" dirty="0"/>
              <a:t> and </a:t>
            </a:r>
            <a:r>
              <a:rPr lang="pl-PL" sz="800" b="0" dirty="0" err="1"/>
              <a:t>Customs</a:t>
            </a:r>
            <a:endParaRPr lang="en-US" sz="800" b="0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100" b="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584" y="94103"/>
            <a:ext cx="650275" cy="6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268" y="177666"/>
            <a:ext cx="8496000" cy="430741"/>
          </a:xfrm>
        </p:spPr>
        <p:txBody>
          <a:bodyPr/>
          <a:lstStyle/>
          <a:p>
            <a:r>
              <a:rPr lang="pl-PL" b="1" dirty="0" smtClean="0"/>
              <a:t>Odprawa indywidualna </a:t>
            </a:r>
            <a:r>
              <a:rPr lang="pl-PL" b="1" dirty="0"/>
              <a:t>system </a:t>
            </a:r>
            <a:r>
              <a:rPr lang="pl-PL" b="1" dirty="0" err="1"/>
              <a:t>prerejestracji</a:t>
            </a:r>
            <a:r>
              <a:rPr lang="pl-PL" b="1" dirty="0"/>
              <a:t> VAT </a:t>
            </a:r>
            <a:br>
              <a:rPr lang="pl-PL" b="1" dirty="0"/>
            </a:br>
            <a:r>
              <a:rPr lang="pl-PL" b="1" dirty="0" err="1" smtClean="0"/>
              <a:t>Incoterm</a:t>
            </a:r>
            <a:r>
              <a:rPr lang="pl-PL" b="1" dirty="0" smtClean="0"/>
              <a:t> 18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A6EE8-BE6F-4F88-ADB4-376CC16DE69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043609" y="1907055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Nadawca w PL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285968" y="2063160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1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 bwMode="auto">
          <a:xfrm>
            <a:off x="2699793" y="2267095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904241" y="2001456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1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 bwMode="auto">
          <a:xfrm>
            <a:off x="7236296" y="1762980"/>
            <a:ext cx="0" cy="2287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7481585" y="1841155"/>
            <a:ext cx="122413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 celnych dla x paczek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1675" y="3894052"/>
            <a:ext cx="3898179" cy="240065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defRPr sz="1100" b="1"/>
            </a:lvl1pPr>
          </a:lstStyle>
          <a:p>
            <a:pPr eaLnBrk="0" hangingPunct="0"/>
            <a:r>
              <a:rPr lang="pl-PL" sz="1200" dirty="0" smtClean="0">
                <a:solidFill>
                  <a:srgbClr val="172154"/>
                </a:solidFill>
                <a:ea typeface="ＭＳ Ｐゴシック" pitchFamily="34" charset="-128"/>
              </a:rPr>
              <a:t>Zalety rozwiązania:</a:t>
            </a:r>
            <a:endParaRPr lang="en-US" sz="1200" dirty="0" smtClean="0">
              <a:solidFill>
                <a:srgbClr val="172154"/>
              </a:solidFill>
              <a:ea typeface="ＭＳ Ｐゴシック" pitchFamily="34" charset="-128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Każda paczka do poszczególnego odbiorcy posiada swoje własne dokumenty celne.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Nadawca otrzymuje komunikat IE599.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pl-PL" sz="1200" b="0" dirty="0" smtClean="0">
              <a:solidFill>
                <a:srgbClr val="172154"/>
              </a:solidFill>
              <a:ea typeface="ＭＳ Ｐゴシック" pitchFamily="34" charset="-128"/>
            </a:endParaRPr>
          </a:p>
          <a:p>
            <a:pPr eaLnBrk="0" hangingPunct="0"/>
            <a:r>
              <a:rPr lang="pl-PL" sz="1200" dirty="0" smtClean="0">
                <a:solidFill>
                  <a:srgbClr val="172154"/>
                </a:solidFill>
                <a:ea typeface="ＭＳ Ｐゴシック" pitchFamily="34" charset="-128"/>
              </a:rPr>
              <a:t>Minus rozwiązania: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zwiększona ilość dokumentacji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konieczność rejestracji w GB i podania numeru UK VAT </a:t>
            </a:r>
          </a:p>
          <a:p>
            <a:pPr marL="628650" lvl="1" indent="-171450" eaLnBrk="0" hangingPunct="0">
              <a:buFont typeface="Courier New" panose="02070309020205020404" pitchFamily="49" charset="0"/>
              <a:buChar char="o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w przypadku B2B może to być numer UK VAT Odbiorcy</a:t>
            </a:r>
          </a:p>
          <a:p>
            <a:pPr eaLnBrk="0" hangingPunct="0"/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(</a:t>
            </a:r>
            <a:r>
              <a:rPr lang="pl-PL" sz="1200" b="0" dirty="0"/>
              <a:t>wymagany zapis na fakturze </a:t>
            </a:r>
            <a:r>
              <a:rPr lang="pl-PL" sz="1200" dirty="0"/>
              <a:t>"</a:t>
            </a:r>
            <a:r>
              <a:rPr lang="pl-PL" sz="1200" dirty="0" err="1"/>
              <a:t>use</a:t>
            </a:r>
            <a:r>
              <a:rPr lang="pl-PL" sz="1200" dirty="0"/>
              <a:t> importer </a:t>
            </a:r>
            <a:r>
              <a:rPr lang="pl-PL" sz="1200" dirty="0" err="1"/>
              <a:t>account</a:t>
            </a:r>
            <a:r>
              <a:rPr lang="pl-PL" sz="1200" dirty="0"/>
              <a:t> for VAT to HMRC</a:t>
            </a:r>
            <a:r>
              <a:rPr lang="pl-PL" sz="1200" dirty="0" smtClean="0"/>
              <a:t>"</a:t>
            </a: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)</a:t>
            </a:r>
            <a:endParaRPr lang="pl-PL" sz="1200" b="0" dirty="0">
              <a:solidFill>
                <a:srgbClr val="172154"/>
              </a:solidFill>
              <a:ea typeface="ＭＳ Ｐゴシック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4360" y="1070169"/>
            <a:ext cx="840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Nadawca w Polsce wysyła jedną / kilka paczek zaadresowanych do różnych odbiorców w Wielkiej Brytanii. W Polsce jest przeprowadzana odprawa celna osobno dla każdej przesyłki. W Wielkiej Brytanii podczas odprawy celnej naliczany jest podatek VAT do każdej przesyłki.</a:t>
            </a:r>
            <a:endParaRPr lang="en-US" sz="1200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39" name="Gerade Verbindung mit Pfeil 9"/>
          <p:cNvCxnSpPr/>
          <p:nvPr/>
        </p:nvCxnSpPr>
        <p:spPr bwMode="auto">
          <a:xfrm>
            <a:off x="2699793" y="2720537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9"/>
          <p:cNvCxnSpPr/>
          <p:nvPr/>
        </p:nvCxnSpPr>
        <p:spPr bwMode="auto">
          <a:xfrm>
            <a:off x="2707259" y="3191445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9"/>
          <p:cNvCxnSpPr/>
          <p:nvPr/>
        </p:nvCxnSpPr>
        <p:spPr bwMode="auto">
          <a:xfrm>
            <a:off x="2675545" y="3648524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10"/>
          <p:cNvSpPr txBox="1"/>
          <p:nvPr/>
        </p:nvSpPr>
        <p:spPr>
          <a:xfrm>
            <a:off x="2919119" y="2464621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2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" name="Textfeld 10"/>
          <p:cNvSpPr txBox="1"/>
          <p:nvPr/>
        </p:nvSpPr>
        <p:spPr>
          <a:xfrm>
            <a:off x="2928027" y="2938145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3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Textfeld 10"/>
          <p:cNvSpPr txBox="1"/>
          <p:nvPr/>
        </p:nvSpPr>
        <p:spPr>
          <a:xfrm>
            <a:off x="2936736" y="3386434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X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6" name="Łącznik prosty 5"/>
          <p:cNvCxnSpPr>
            <a:stCxn id="7" idx="2"/>
          </p:cNvCxnSpPr>
          <p:nvPr/>
        </p:nvCxnSpPr>
        <p:spPr bwMode="auto">
          <a:xfrm>
            <a:off x="1871701" y="2627135"/>
            <a:ext cx="835558" cy="93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Łącznik prosty 44"/>
          <p:cNvCxnSpPr/>
          <p:nvPr/>
        </p:nvCxnSpPr>
        <p:spPr bwMode="auto">
          <a:xfrm>
            <a:off x="1871701" y="2636618"/>
            <a:ext cx="835558" cy="568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Łącznik prosty 45"/>
          <p:cNvCxnSpPr>
            <a:stCxn id="7" idx="2"/>
          </p:cNvCxnSpPr>
          <p:nvPr/>
        </p:nvCxnSpPr>
        <p:spPr bwMode="auto">
          <a:xfrm>
            <a:off x="1871701" y="2627135"/>
            <a:ext cx="811038" cy="10213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7"/>
          <p:cNvSpPr/>
          <p:nvPr/>
        </p:nvSpPr>
        <p:spPr bwMode="auto">
          <a:xfrm>
            <a:off x="5291222" y="2532415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2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1" name="Rechteck 7"/>
          <p:cNvSpPr/>
          <p:nvPr/>
        </p:nvSpPr>
        <p:spPr bwMode="auto">
          <a:xfrm>
            <a:off x="5291222" y="3001670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3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" name="Rechteck 7"/>
          <p:cNvSpPr/>
          <p:nvPr/>
        </p:nvSpPr>
        <p:spPr bwMode="auto">
          <a:xfrm>
            <a:off x="5285968" y="3470925"/>
            <a:ext cx="1656184" cy="36000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x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43" y="4374183"/>
            <a:ext cx="4391638" cy="1714739"/>
          </a:xfrm>
          <a:prstGeom prst="rect">
            <a:avLst/>
          </a:prstGeom>
        </p:spPr>
      </p:pic>
      <p:pic>
        <p:nvPicPr>
          <p:cNvPr id="27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584" y="94103"/>
            <a:ext cx="650275" cy="646264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>
                <a:solidFill>
                  <a:srgbClr val="FFFFFF"/>
                </a:solidFill>
              </a:rPr>
              <a:t>Jak przygotować się do Brexitu? Przewodnik dla Klientów GLS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Fußzeilenplatzhalter 2"/>
          <p:cNvSpPr txBox="1">
            <a:spLocks/>
          </p:cNvSpPr>
          <p:nvPr/>
        </p:nvSpPr>
        <p:spPr>
          <a:xfrm>
            <a:off x="854439" y="6511077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1890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8496000" cy="430741"/>
          </a:xfrm>
        </p:spPr>
        <p:txBody>
          <a:bodyPr/>
          <a:lstStyle/>
          <a:p>
            <a:r>
              <a:rPr lang="pl-PL" b="1" dirty="0" smtClean="0"/>
              <a:t>Uwaga!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2" y="1228561"/>
            <a:ext cx="8111125" cy="353385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W niniejszej prezentacji zawarte zostały </a:t>
            </a:r>
            <a:r>
              <a:rPr lang="pl-PL" sz="1600" dirty="0" smtClean="0"/>
              <a:t>aktualne </a:t>
            </a:r>
            <a:r>
              <a:rPr lang="pl-PL" sz="1600" b="0" dirty="0" smtClean="0"/>
              <a:t>informacje dotyczące wystąpienia Wielkiej Brytanii z Unii Europejskiej.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Obecnie nie </a:t>
            </a:r>
            <a:r>
              <a:rPr lang="pl-PL" sz="1600" b="0" dirty="0"/>
              <a:t>ma wiążącej informacji </a:t>
            </a:r>
            <a:r>
              <a:rPr lang="pl-PL" sz="1600" b="0" dirty="0" smtClean="0"/>
              <a:t>kiedy, </a:t>
            </a:r>
            <a:r>
              <a:rPr lang="pl-PL" sz="1600" b="0" dirty="0"/>
              <a:t>ani w jaki </a:t>
            </a:r>
            <a:r>
              <a:rPr lang="pl-PL" sz="1600" b="0" dirty="0" smtClean="0"/>
              <a:t>sposób, </a:t>
            </a:r>
            <a:r>
              <a:rPr lang="pl-PL" sz="1600" b="0" dirty="0"/>
              <a:t>to się stanie. </a:t>
            </a:r>
            <a:r>
              <a:rPr lang="pl-PL" sz="1600" b="0" dirty="0" smtClean="0"/>
              <a:t>GLS Poland nieustannie śledzi </a:t>
            </a:r>
            <a:r>
              <a:rPr lang="pl-PL" sz="1600" b="0" dirty="0"/>
              <a:t>rozwój wydarzeń i przygotowuje się na każdy </a:t>
            </a:r>
            <a:r>
              <a:rPr lang="pl-PL" sz="1600" b="0" dirty="0" smtClean="0"/>
              <a:t>scenariusz.</a:t>
            </a:r>
            <a:endParaRPr lang="pl-PL" sz="1600" b="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O </a:t>
            </a:r>
            <a:r>
              <a:rPr lang="pl-PL" sz="1600" dirty="0"/>
              <a:t>wszelkich zmianach będziemy Państwa </a:t>
            </a:r>
            <a:r>
              <a:rPr lang="pl-PL" sz="1600" dirty="0" smtClean="0"/>
              <a:t>informowali </a:t>
            </a:r>
            <a:r>
              <a:rPr lang="pl-PL" sz="1600" dirty="0"/>
              <a:t>na bieżąco.</a:t>
            </a:r>
            <a:endParaRPr lang="de-DE" sz="16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smtClean="0"/>
              <a:t>Jak przygotować się do Brexitu? Przewodnik dla Klientów GLS</a:t>
            </a:r>
            <a:endParaRPr lang="de-DE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89040"/>
            <a:ext cx="9144001" cy="26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346" y="177666"/>
            <a:ext cx="8496000" cy="430741"/>
          </a:xfrm>
        </p:spPr>
        <p:txBody>
          <a:bodyPr/>
          <a:lstStyle/>
          <a:p>
            <a:r>
              <a:rPr lang="pl-PL" b="1" dirty="0"/>
              <a:t>Odprawa </a:t>
            </a:r>
            <a:r>
              <a:rPr lang="pl-PL" b="1" dirty="0" smtClean="0"/>
              <a:t>zbiorcza </a:t>
            </a:r>
            <a:r>
              <a:rPr lang="pl-PL" b="1" dirty="0"/>
              <a:t>system </a:t>
            </a:r>
            <a:r>
              <a:rPr lang="pl-PL" b="1" dirty="0" err="1"/>
              <a:t>prerejestracji</a:t>
            </a:r>
            <a:r>
              <a:rPr lang="pl-PL" b="1" dirty="0"/>
              <a:t> VAT – </a:t>
            </a:r>
            <a:r>
              <a:rPr lang="pl-PL" b="1" dirty="0" err="1" smtClean="0"/>
              <a:t>Incoterm</a:t>
            </a:r>
            <a:r>
              <a:rPr lang="pl-PL" b="1" dirty="0" smtClean="0"/>
              <a:t> </a:t>
            </a:r>
            <a:r>
              <a:rPr lang="pl-PL" b="1" dirty="0"/>
              <a:t>18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A6EE8-BE6F-4F88-ADB4-376CC16DE69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873280" y="2283571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Nadawca w PL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102509" y="2283571"/>
            <a:ext cx="1656184" cy="720080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Odbiorca X </a:t>
            </a:r>
            <a:b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charset="0"/>
                <a:cs typeface="+mn-cs"/>
              </a:rPr>
              <a:t>w GB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 bwMode="auto">
          <a:xfrm>
            <a:off x="2529464" y="2643611"/>
            <a:ext cx="25922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745486" y="2283511"/>
            <a:ext cx="2160243" cy="21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pl-PL" sz="14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</a:t>
            </a:r>
            <a:endParaRPr lang="en-US" sz="14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 bwMode="auto">
          <a:xfrm>
            <a:off x="7065967" y="2139496"/>
            <a:ext cx="0" cy="16536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/>
          <p:cNvSpPr txBox="1"/>
          <p:nvPr/>
        </p:nvSpPr>
        <p:spPr>
          <a:xfrm>
            <a:off x="7311256" y="2217671"/>
            <a:ext cx="12241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1 </a:t>
            </a: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Odprawa celna 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264160" y="3054519"/>
            <a:ext cx="13848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paczek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ctr" eaLnBrk="0" hangingPunct="0"/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do</a:t>
            </a:r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 </a:t>
            </a:r>
          </a:p>
          <a:p>
            <a:pPr algn="ctr" eaLnBrk="0" hangingPunct="0"/>
            <a:r>
              <a:rPr lang="en-US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x </a:t>
            </a:r>
            <a:r>
              <a:rPr lang="pl-PL" sz="16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odbiorców</a:t>
            </a:r>
            <a:endParaRPr lang="en-US" sz="16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346" y="4135452"/>
            <a:ext cx="4014168" cy="212365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defRPr sz="1100" b="1"/>
            </a:lvl1pPr>
          </a:lstStyle>
          <a:p>
            <a:pPr eaLnBrk="0" hangingPunct="0">
              <a:spcAft>
                <a:spcPts val="600"/>
              </a:spcAft>
            </a:pPr>
            <a:r>
              <a:rPr lang="pl-PL" sz="1200" dirty="0" smtClean="0">
                <a:solidFill>
                  <a:srgbClr val="172154"/>
                </a:solidFill>
                <a:ea typeface="ＭＳ Ｐゴシック" pitchFamily="34" charset="-128"/>
              </a:rPr>
              <a:t>Zalety rozwiązania:</a:t>
            </a:r>
            <a:endParaRPr lang="en-US" sz="1200" dirty="0" smtClean="0">
              <a:solidFill>
                <a:srgbClr val="172154"/>
              </a:solidFill>
              <a:ea typeface="ＭＳ Ｐゴシック" pitchFamily="34" charset="-128"/>
            </a:endParaRP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Nadawca nie musi mieć upoważnienia dla AC </a:t>
            </a:r>
            <a:r>
              <a:rPr lang="pl-PL" sz="1200" b="0" dirty="0" err="1" smtClean="0">
                <a:solidFill>
                  <a:srgbClr val="172154"/>
                </a:solidFill>
                <a:ea typeface="ＭＳ Ｐゴシック" pitchFamily="34" charset="-128"/>
              </a:rPr>
              <a:t>Raben</a:t>
            </a:r>
            <a:endParaRPr lang="pl-PL" sz="1200" b="0" dirty="0" smtClean="0">
              <a:solidFill>
                <a:srgbClr val="172154"/>
              </a:solidFill>
              <a:ea typeface="ＭＳ Ｐゴシック" pitchFamily="34" charset="-128"/>
            </a:endParaRPr>
          </a:p>
          <a:p>
            <a:pPr eaLnBrk="0" hangingPunct="0">
              <a:spcAft>
                <a:spcPts val="600"/>
              </a:spcAft>
            </a:pPr>
            <a:r>
              <a:rPr lang="pl-PL" sz="1200" dirty="0" smtClean="0">
                <a:solidFill>
                  <a:srgbClr val="172154"/>
                </a:solidFill>
                <a:ea typeface="ＭＳ Ｐゴシック" pitchFamily="34" charset="-128"/>
              </a:rPr>
              <a:t>Minus rozwiązania: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Nadawca nie </a:t>
            </a:r>
            <a:r>
              <a:rPr lang="pl-PL" sz="1200" b="0" dirty="0">
                <a:solidFill>
                  <a:srgbClr val="172154"/>
                </a:solidFill>
                <a:ea typeface="ＭＳ Ｐゴシック" pitchFamily="34" charset="-128"/>
              </a:rPr>
              <a:t>otrzymuje komunikat </a:t>
            </a: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IE599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rgbClr val="172154"/>
                </a:solidFill>
                <a:ea typeface="ＭＳ Ｐゴシック" pitchFamily="34" charset="-128"/>
              </a:rPr>
              <a:t>Konieczność rejestracji w GB i podania numeru UK </a:t>
            </a: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VAT</a:t>
            </a:r>
          </a:p>
          <a:p>
            <a:pPr marL="628650" lvl="1" indent="-171450" eaLnBrk="0" hangingPunct="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w </a:t>
            </a:r>
            <a:r>
              <a:rPr lang="pl-PL" sz="1200" b="0" dirty="0">
                <a:solidFill>
                  <a:srgbClr val="172154"/>
                </a:solidFill>
                <a:ea typeface="ＭＳ Ｐゴシック" pitchFamily="34" charset="-128"/>
              </a:rPr>
              <a:t>przypadku B2B może to być numer UK VAT Odbiorcy</a:t>
            </a:r>
          </a:p>
          <a:p>
            <a:pPr eaLnBrk="0" hangingPunct="0">
              <a:spcAft>
                <a:spcPts val="600"/>
              </a:spcAft>
            </a:pPr>
            <a:r>
              <a:rPr lang="pl-PL" sz="1200" b="0" dirty="0">
                <a:solidFill>
                  <a:srgbClr val="172154"/>
                </a:solidFill>
                <a:ea typeface="ＭＳ Ｐゴシック" pitchFamily="34" charset="-128"/>
              </a:rPr>
              <a:t>(</a:t>
            </a:r>
            <a:r>
              <a:rPr lang="pl-PL" sz="1200" b="0" dirty="0"/>
              <a:t>wymagany zapis na fakturze </a:t>
            </a:r>
            <a:r>
              <a:rPr lang="pl-PL" sz="1200" dirty="0"/>
              <a:t>"</a:t>
            </a:r>
            <a:r>
              <a:rPr lang="pl-PL" sz="1200" dirty="0" err="1"/>
              <a:t>use</a:t>
            </a:r>
            <a:r>
              <a:rPr lang="pl-PL" sz="1200" dirty="0"/>
              <a:t> importer </a:t>
            </a:r>
            <a:r>
              <a:rPr lang="pl-PL" sz="1200" dirty="0" err="1"/>
              <a:t>account</a:t>
            </a:r>
            <a:r>
              <a:rPr lang="pl-PL" sz="1200" dirty="0"/>
              <a:t> for VAT to HMRC</a:t>
            </a:r>
            <a:r>
              <a:rPr lang="pl-PL" sz="1200" dirty="0" smtClean="0"/>
              <a:t>"</a:t>
            </a:r>
            <a:r>
              <a:rPr lang="pl-PL" sz="1200" b="0" dirty="0" smtClean="0">
                <a:solidFill>
                  <a:srgbClr val="172154"/>
                </a:solidFill>
                <a:ea typeface="ＭＳ Ｐゴシック" pitchFamily="34" charset="-128"/>
              </a:rPr>
              <a:t>)</a:t>
            </a:r>
            <a:endParaRPr lang="en-US" sz="1200" b="0" dirty="0">
              <a:ea typeface="ＭＳ Ｐゴシック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9391" y="1050774"/>
            <a:ext cx="840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Nadawcy </a:t>
            </a:r>
            <a: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w Polsce </a:t>
            </a: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wysyłają dowolną liczbę paczek zaadresowanych </a:t>
            </a:r>
            <a: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do różnych odbiorców w </a:t>
            </a: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Wielkiej Brytanii.</a:t>
            </a:r>
            <a: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</a:br>
            <a: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W Polsce jest </a:t>
            </a:r>
            <a:r>
              <a:rPr lang="pl-PL" sz="1200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przeprowadzana jedna zbiorcza odprawa celna. </a:t>
            </a:r>
            <a:r>
              <a:rPr lang="pl-PL" sz="1200" dirty="0">
                <a:solidFill>
                  <a:srgbClr val="172154"/>
                </a:solidFill>
                <a:latin typeface="Arial" charset="0"/>
                <a:ea typeface="ＭＳ Ｐゴシック" pitchFamily="34" charset="-128"/>
              </a:rPr>
              <a:t>W Wielkiej Brytanii podczas odprawy celnej naliczany jest podatek VAT do każdej przesyłki.</a:t>
            </a:r>
            <a:endParaRPr lang="en-US" sz="1200" dirty="0">
              <a:solidFill>
                <a:srgbClr val="172154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25" y="4235574"/>
            <a:ext cx="4372585" cy="1733792"/>
          </a:xfrm>
          <a:prstGeom prst="rect">
            <a:avLst/>
          </a:prstGeom>
        </p:spPr>
      </p:pic>
      <p:pic>
        <p:nvPicPr>
          <p:cNvPr id="17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52" y="69905"/>
            <a:ext cx="650275" cy="646264"/>
          </a:xfrm>
          <a:prstGeom prst="rect">
            <a:avLst/>
          </a:prstGeom>
        </p:spPr>
      </p:pic>
      <p:sp>
        <p:nvSpPr>
          <p:cNvPr id="18" name="Fußzeilenplatzhalter 2"/>
          <p:cNvSpPr txBox="1">
            <a:spLocks/>
          </p:cNvSpPr>
          <p:nvPr/>
        </p:nvSpPr>
        <p:spPr>
          <a:xfrm>
            <a:off x="854439" y="6511077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9777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12041" y="992269"/>
            <a:ext cx="801031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20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Paczki o niskiej wartości do kwoty 39 GBP, które są opisane jako podarunek/prezent mogą być wysłane z </a:t>
            </a:r>
            <a:r>
              <a:rPr lang="pl-PL" dirty="0" err="1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Incoterm</a:t>
            </a: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50.</a:t>
            </a:r>
          </a:p>
          <a:p>
            <a:pPr marL="171450" indent="-1714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Faktura </a:t>
            </a: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proforma </a:t>
            </a:r>
            <a:r>
              <a:rPr lang="pl-PL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musi </a:t>
            </a: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jasno wskazywać</a:t>
            </a:r>
            <a:r>
              <a:rPr lang="pl-PL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, że jest to </a:t>
            </a: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prezent.</a:t>
            </a:r>
            <a:endParaRPr lang="pl-PL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Nie będzie z tego tytułu naliczanych dodatkowych należności ze strony Wielkiej Brytanii.</a:t>
            </a: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pl-PL" sz="2000" b="1" dirty="0" smtClean="0">
                <a:solidFill>
                  <a:srgbClr val="172154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200" b="1" dirty="0" smtClean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172154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6" y="3758871"/>
            <a:ext cx="3507906" cy="2276406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791335" y="188068"/>
            <a:ext cx="8496000" cy="430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1" dirty="0"/>
              <a:t>Przesyłka o wartości &lt;39 GBP</a:t>
            </a:r>
            <a:endParaRPr lang="en-US" b="1" dirty="0"/>
          </a:p>
        </p:txBody>
      </p:sp>
      <p:pic>
        <p:nvPicPr>
          <p:cNvPr id="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52" y="69905"/>
            <a:ext cx="650275" cy="646264"/>
          </a:xfrm>
          <a:prstGeom prst="rect">
            <a:avLst/>
          </a:prstGeom>
        </p:spPr>
      </p:pic>
      <p:sp>
        <p:nvSpPr>
          <p:cNvPr id="10" name="Fußzeilenplatzhalter 2"/>
          <p:cNvSpPr txBox="1">
            <a:spLocks/>
          </p:cNvSpPr>
          <p:nvPr/>
        </p:nvSpPr>
        <p:spPr>
          <a:xfrm>
            <a:off x="854439" y="6502112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10572" y="6522174"/>
            <a:ext cx="494439" cy="229391"/>
          </a:xfrm>
          <a:prstGeom prst="rect">
            <a:avLst/>
          </a:prstGeom>
        </p:spPr>
        <p:txBody>
          <a:bodyPr/>
          <a:lstStyle/>
          <a:p>
            <a:r>
              <a:rPr lang="pl-PL" sz="1200" dirty="0" smtClean="0"/>
              <a:t>21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734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5504690" cy="440154"/>
          </a:xfrm>
        </p:spPr>
        <p:txBody>
          <a:bodyPr>
            <a:normAutofit/>
          </a:bodyPr>
          <a:lstStyle/>
          <a:p>
            <a:r>
              <a:rPr lang="pl-PL" b="1" dirty="0" smtClean="0"/>
              <a:t>Warianty wysyłki - wymagania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6250" y="1124745"/>
            <a:ext cx="8028000" cy="484225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b="0" dirty="0"/>
              <a:t>1) Wartość towaru – bez </a:t>
            </a:r>
            <a:r>
              <a:rPr lang="pl-PL" sz="1600" b="0" dirty="0" smtClean="0"/>
              <a:t>VAT </a:t>
            </a:r>
            <a:r>
              <a:rPr lang="pl-PL" sz="1600" b="0" dirty="0"/>
              <a:t>i kosztów transportu</a:t>
            </a:r>
          </a:p>
          <a:p>
            <a:r>
              <a:rPr lang="pl-PL" sz="1600" b="0" dirty="0"/>
              <a:t>2) Na fakturze musi być zapis – </a:t>
            </a:r>
            <a:r>
              <a:rPr lang="en-US" sz="1600" b="0" dirty="0"/>
              <a:t>“use importer account for VAT to HMRC</a:t>
            </a:r>
            <a:r>
              <a:rPr lang="en-US" sz="1600" b="0" dirty="0" smtClean="0"/>
              <a:t>”</a:t>
            </a:r>
            <a:endParaRPr lang="pl-PL" sz="1600" b="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1600" b="1" i="1" dirty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200" b="0" i="1" dirty="0" smtClean="0">
              <a:solidFill>
                <a:schemeClr val="tx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44272" y="6566195"/>
            <a:ext cx="288000" cy="144000"/>
          </a:xfrm>
        </p:spPr>
        <p:txBody>
          <a:bodyPr/>
          <a:lstStyle/>
          <a:p>
            <a:fld id="{951A6EE8-BE6F-4F88-ADB4-376CC16DE691}" type="slidenum">
              <a:rPr lang="de-DE" sz="1200" smtClean="0">
                <a:solidFill>
                  <a:schemeClr val="tx1"/>
                </a:solidFill>
              </a:rPr>
              <a:pPr/>
              <a:t>22</a:t>
            </a:fld>
            <a:endParaRPr lang="de-DE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46433"/>
              </p:ext>
            </p:extLst>
          </p:nvPr>
        </p:nvGraphicFramePr>
        <p:xfrm>
          <a:off x="345138" y="1367024"/>
          <a:ext cx="8424751" cy="16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rkusz" r:id="rId5" imgW="8896227" imgH="1733499" progId="Excel.Sheet.12">
                  <p:embed/>
                </p:oleObj>
              </mc:Choice>
              <mc:Fallback>
                <p:oleObj name="Arkusz" r:id="rId5" imgW="8896227" imgH="17334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138" y="1367024"/>
                        <a:ext cx="8424751" cy="1639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752" y="69905"/>
            <a:ext cx="650275" cy="646264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>
                <a:solidFill>
                  <a:srgbClr val="FFFFFF"/>
                </a:solidFill>
              </a:rPr>
              <a:t>Jak przygotować się do Brexitu? Przewodnik dla Klientów GLS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ußzeilenplatzhalter 2"/>
          <p:cNvSpPr txBox="1">
            <a:spLocks/>
          </p:cNvSpPr>
          <p:nvPr/>
        </p:nvSpPr>
        <p:spPr>
          <a:xfrm>
            <a:off x="854439" y="6511077"/>
            <a:ext cx="5441586" cy="22939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/>
              <a:t>Jak przygotować się do </a:t>
            </a:r>
            <a:r>
              <a:rPr lang="pl-PL" sz="1200" b="1" dirty="0" err="1" smtClean="0"/>
              <a:t>Brexitu</a:t>
            </a:r>
            <a:r>
              <a:rPr lang="pl-PL" sz="1200" b="1" dirty="0" smtClean="0"/>
              <a:t>? Przewodnik dla Klientów GLS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6186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8496000" cy="430741"/>
          </a:xfrm>
        </p:spPr>
        <p:txBody>
          <a:bodyPr/>
          <a:lstStyle/>
          <a:p>
            <a:r>
              <a:rPr lang="pl-PL" b="1" dirty="0" smtClean="0"/>
              <a:t>Irlandia Północna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2" y="1380961"/>
            <a:ext cx="8111125" cy="3533857"/>
          </a:xfrm>
        </p:spPr>
        <p:txBody>
          <a:bodyPr/>
          <a:lstStyle/>
          <a:p>
            <a:pPr marL="2921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Po zakończeniu okresu przejściowego </a:t>
            </a:r>
            <a:r>
              <a:rPr lang="pl-PL" dirty="0" smtClean="0"/>
              <a:t>Irlandia Północna </a:t>
            </a:r>
            <a:r>
              <a:rPr lang="pl-PL" b="0" dirty="0" smtClean="0"/>
              <a:t>nadal będzie znajdować się w Europejskiej Unii Celnej - </a:t>
            </a:r>
            <a:r>
              <a:rPr lang="pl-PL" b="0" dirty="0"/>
              <a:t>dostawy towarów z UE </a:t>
            </a:r>
            <a:r>
              <a:rPr lang="pl-PL" b="0" dirty="0" smtClean="0"/>
              <a:t>będą </a:t>
            </a:r>
            <a:r>
              <a:rPr lang="pl-PL" b="0" dirty="0"/>
              <a:t>traktowane jak dostawy wewnątrzwspólnotowe w rozumieniu </a:t>
            </a:r>
            <a:r>
              <a:rPr lang="pl-PL" b="0" dirty="0" smtClean="0"/>
              <a:t>VAT.</a:t>
            </a:r>
          </a:p>
          <a:p>
            <a:pPr marL="2921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>
                <a:solidFill>
                  <a:srgbClr val="172054"/>
                </a:solidFill>
              </a:rPr>
              <a:t>Oznacza to, że gdy 1 stycznia 2021 r. Wielka Brytania zostanie najprawdopodobniej uznana za kraj niebędący członkiem UE, w niczym nie zmieni to statusu Irlandii Północnej</a:t>
            </a:r>
            <a:r>
              <a:rPr lang="pl-PL" b="0" dirty="0">
                <a:solidFill>
                  <a:srgbClr val="172054"/>
                </a:solidFill>
              </a:rPr>
              <a:t>. Przepływ towarów </a:t>
            </a:r>
            <a:r>
              <a:rPr lang="pl-PL" b="0" dirty="0" smtClean="0">
                <a:solidFill>
                  <a:srgbClr val="172054"/>
                </a:solidFill>
              </a:rPr>
              <a:t>będzie odbywał </a:t>
            </a:r>
            <a:r>
              <a:rPr lang="pl-PL" b="0" dirty="0">
                <a:solidFill>
                  <a:srgbClr val="172054"/>
                </a:solidFill>
              </a:rPr>
              <a:t>się na dotychczasowych </a:t>
            </a:r>
            <a:r>
              <a:rPr lang="pl-PL" b="0" dirty="0" smtClean="0">
                <a:solidFill>
                  <a:srgbClr val="172054"/>
                </a:solidFill>
              </a:rPr>
              <a:t>zasadach, a odprawa celna nie będzie konieczna.</a:t>
            </a:r>
          </a:p>
          <a:p>
            <a:pPr marL="2921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Za dostawę przesyłek w </a:t>
            </a:r>
            <a:r>
              <a:rPr lang="pl-PL" b="0" dirty="0"/>
              <a:t>Irlandii Północnej </a:t>
            </a:r>
            <a:r>
              <a:rPr lang="pl-PL" b="0" dirty="0" smtClean="0"/>
              <a:t>będzie odpowiadał </a:t>
            </a:r>
            <a:r>
              <a:rPr lang="pl-PL" b="0" dirty="0" err="1" smtClean="0"/>
              <a:t>ParcelForce</a:t>
            </a:r>
            <a:r>
              <a:rPr lang="pl-PL" b="0" dirty="0" smtClean="0"/>
              <a:t>.</a:t>
            </a:r>
            <a:endParaRPr lang="de-DE" b="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29007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2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 Verbindung mit Pfeil 81"/>
          <p:cNvCxnSpPr>
            <a:stCxn id="100" idx="4"/>
          </p:cNvCxnSpPr>
          <p:nvPr/>
        </p:nvCxnSpPr>
        <p:spPr>
          <a:xfrm flipH="1">
            <a:off x="6156325" y="4762118"/>
            <a:ext cx="13286" cy="100848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/>
          <p:cNvCxnSpPr>
            <a:endCxn id="41" idx="2"/>
          </p:cNvCxnSpPr>
          <p:nvPr/>
        </p:nvCxnSpPr>
        <p:spPr>
          <a:xfrm rot="10800000">
            <a:off x="728004" y="5135242"/>
            <a:ext cx="4512514" cy="86564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316601" y="3752097"/>
            <a:ext cx="1614101" cy="3254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/>
              <a:t>Od 1 stycznia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323849" y="1608555"/>
            <a:ext cx="720002" cy="937500"/>
            <a:chOff x="323849" y="2102242"/>
            <a:chExt cx="720002" cy="9375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2102242"/>
              <a:ext cx="720000" cy="72000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23849" y="282429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Nadawca</a:t>
              </a:r>
              <a:endParaRPr lang="de-DE" sz="800" dirty="0"/>
            </a:p>
          </p:txBody>
        </p:sp>
      </p:grpSp>
      <p:sp>
        <p:nvSpPr>
          <p:cNvPr id="23" name="Nach oben gekrümmter Pfeil 22"/>
          <p:cNvSpPr/>
          <p:nvPr/>
        </p:nvSpPr>
        <p:spPr>
          <a:xfrm>
            <a:off x="751208" y="2565910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4" y="2461416"/>
            <a:ext cx="720000" cy="720000"/>
          </a:xfrm>
          <a:prstGeom prst="rect">
            <a:avLst/>
          </a:prstGeom>
        </p:spPr>
      </p:pic>
      <p:sp>
        <p:nvSpPr>
          <p:cNvPr id="24" name="Nach oben gekrümmter Pfeil 23"/>
          <p:cNvSpPr/>
          <p:nvPr/>
        </p:nvSpPr>
        <p:spPr>
          <a:xfrm>
            <a:off x="2308566" y="2565910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2" y="2395144"/>
            <a:ext cx="720000" cy="720000"/>
          </a:xfrm>
          <a:prstGeom prst="rect">
            <a:avLst/>
          </a:prstGeom>
        </p:spPr>
      </p:pic>
      <p:sp>
        <p:nvSpPr>
          <p:cNvPr id="25" name="Nach oben gekrümmter Pfeil 24"/>
          <p:cNvSpPr/>
          <p:nvPr/>
        </p:nvSpPr>
        <p:spPr>
          <a:xfrm>
            <a:off x="3865925" y="2565910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31" y="2395144"/>
            <a:ext cx="720000" cy="720000"/>
          </a:xfrm>
          <a:prstGeom prst="rect">
            <a:avLst/>
          </a:prstGeom>
        </p:spPr>
      </p:pic>
      <p:sp>
        <p:nvSpPr>
          <p:cNvPr id="26" name="Nach oben gekrümmter Pfeil 25"/>
          <p:cNvSpPr/>
          <p:nvPr/>
        </p:nvSpPr>
        <p:spPr>
          <a:xfrm>
            <a:off x="5417656" y="2565910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62" y="2395144"/>
            <a:ext cx="720000" cy="720000"/>
          </a:xfrm>
          <a:prstGeom prst="rect">
            <a:avLst/>
          </a:prstGeom>
        </p:spPr>
      </p:pic>
      <p:sp>
        <p:nvSpPr>
          <p:cNvPr id="27" name="Nach oben gekrümmter Pfeil 26"/>
          <p:cNvSpPr/>
          <p:nvPr/>
        </p:nvSpPr>
        <p:spPr>
          <a:xfrm>
            <a:off x="6970794" y="2565910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00" y="2461416"/>
            <a:ext cx="720000" cy="720000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7959761" y="1608555"/>
            <a:ext cx="990808" cy="937500"/>
            <a:chOff x="7959761" y="2102242"/>
            <a:chExt cx="990808" cy="9375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975" y="2102242"/>
              <a:ext cx="720000" cy="7200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7959761" y="2824298"/>
              <a:ext cx="9908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UK </a:t>
              </a:r>
              <a:r>
                <a:rPr lang="pl-PL" sz="800" dirty="0" smtClean="0"/>
                <a:t>Odbiorca</a:t>
              </a:r>
              <a:endParaRPr lang="de-DE" sz="8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875578" y="1608555"/>
            <a:ext cx="725631" cy="779820"/>
            <a:chOff x="1878676" y="2102242"/>
            <a:chExt cx="725631" cy="77982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676" y="2102242"/>
              <a:ext cx="720000" cy="72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88430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Filia</a:t>
              </a:r>
              <a:endParaRPr lang="de-DE" sz="8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432937" y="1608555"/>
            <a:ext cx="725631" cy="902930"/>
            <a:chOff x="3427871" y="2102242"/>
            <a:chExt cx="725631" cy="90293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502" y="2102242"/>
              <a:ext cx="720000" cy="720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427871" y="2666618"/>
              <a:ext cx="720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Sortownia w EU</a:t>
              </a:r>
              <a:endParaRPr lang="de-DE" sz="8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42027" y="1608555"/>
            <a:ext cx="721409" cy="779820"/>
            <a:chOff x="6541745" y="2102242"/>
            <a:chExt cx="721409" cy="77982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154" y="2102242"/>
              <a:ext cx="720000" cy="7200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654174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Filia</a:t>
              </a:r>
              <a:endParaRPr lang="de-DE" sz="8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990296" y="1608555"/>
            <a:ext cx="720002" cy="902930"/>
            <a:chOff x="4988328" y="2102242"/>
            <a:chExt cx="720002" cy="90293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28" y="2102242"/>
              <a:ext cx="720000" cy="72000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4988328" y="2666618"/>
              <a:ext cx="720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/>
                <a:t>Sortownia w </a:t>
              </a:r>
              <a:r>
                <a:rPr lang="en-US" sz="800" dirty="0" smtClean="0"/>
                <a:t>UK</a:t>
              </a:r>
              <a:endParaRPr lang="de-DE" sz="800" dirty="0"/>
            </a:p>
          </p:txBody>
        </p:sp>
      </p:grpSp>
      <p:sp>
        <p:nvSpPr>
          <p:cNvPr id="43" name="Nach oben gekrümmter Pfeil 42"/>
          <p:cNvSpPr/>
          <p:nvPr/>
        </p:nvSpPr>
        <p:spPr>
          <a:xfrm>
            <a:off x="760829" y="513524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Nach oben gekrümmter Pfeil 45"/>
          <p:cNvSpPr/>
          <p:nvPr/>
        </p:nvSpPr>
        <p:spPr>
          <a:xfrm>
            <a:off x="2318187" y="512067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Nach oben gekrümmter Pfeil 51"/>
          <p:cNvSpPr/>
          <p:nvPr/>
        </p:nvSpPr>
        <p:spPr>
          <a:xfrm>
            <a:off x="5427277" y="513604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Nach oben gekrümmter Pfeil 54"/>
          <p:cNvSpPr/>
          <p:nvPr/>
        </p:nvSpPr>
        <p:spPr>
          <a:xfrm>
            <a:off x="6980415" y="515509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Nach oben gekrümmter Pfeil 48"/>
          <p:cNvSpPr/>
          <p:nvPr/>
        </p:nvSpPr>
        <p:spPr>
          <a:xfrm>
            <a:off x="3875546" y="513524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1" name="Gruppieren 110"/>
          <p:cNvGrpSpPr/>
          <p:nvPr/>
        </p:nvGrpSpPr>
        <p:grpSpPr>
          <a:xfrm>
            <a:off x="333470" y="3523933"/>
            <a:ext cx="8617099" cy="2335048"/>
            <a:chOff x="333470" y="3523933"/>
            <a:chExt cx="8617099" cy="2335048"/>
          </a:xfrm>
        </p:grpSpPr>
        <p:cxnSp>
          <p:nvCxnSpPr>
            <p:cNvPr id="75" name="Gerader Verbinder 74"/>
            <p:cNvCxnSpPr/>
            <p:nvPr/>
          </p:nvCxnSpPr>
          <p:spPr>
            <a:xfrm>
              <a:off x="4231627" y="3743325"/>
              <a:ext cx="0" cy="1258566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ieren 38"/>
            <p:cNvGrpSpPr/>
            <p:nvPr/>
          </p:nvGrpSpPr>
          <p:grpSpPr>
            <a:xfrm>
              <a:off x="333470" y="4197742"/>
              <a:ext cx="789068" cy="937500"/>
              <a:chOff x="323849" y="2102242"/>
              <a:chExt cx="789068" cy="937500"/>
            </a:xfrm>
          </p:grpSpPr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1" name="Textfeld 40"/>
              <p:cNvSpPr txBox="1"/>
              <p:nvPr/>
            </p:nvSpPr>
            <p:spPr>
              <a:xfrm>
                <a:off x="323849" y="2824298"/>
                <a:ext cx="7890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 smtClean="0"/>
                  <a:t>Nadawca</a:t>
                </a:r>
                <a:endParaRPr lang="de-DE" sz="800" dirty="0"/>
              </a:p>
            </p:txBody>
          </p:sp>
        </p:grp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35" y="5050603"/>
              <a:ext cx="720000" cy="720000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693" y="4984331"/>
              <a:ext cx="720000" cy="720000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783" y="4984331"/>
              <a:ext cx="720000" cy="720000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921" y="5050603"/>
              <a:ext cx="720000" cy="720000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7979003" y="4197742"/>
              <a:ext cx="971566" cy="937500"/>
              <a:chOff x="7969382" y="2102242"/>
              <a:chExt cx="971566" cy="937500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975" y="2102242"/>
                <a:ext cx="720000" cy="72000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59" name="Textfeld 58"/>
              <p:cNvSpPr txBox="1"/>
              <p:nvPr/>
            </p:nvSpPr>
            <p:spPr>
              <a:xfrm>
                <a:off x="7969382" y="2824298"/>
                <a:ext cx="9715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UK </a:t>
                </a:r>
                <a:r>
                  <a:rPr lang="pl-PL" sz="800" dirty="0" smtClean="0"/>
                  <a:t>Odbiorca</a:t>
                </a:r>
                <a:endParaRPr lang="de-DE" sz="8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885199" y="4197742"/>
              <a:ext cx="725631" cy="779820"/>
              <a:chOff x="1878676" y="2102242"/>
              <a:chExt cx="725631" cy="779820"/>
            </a:xfrm>
          </p:grpSpPr>
          <p:pic>
            <p:nvPicPr>
              <p:cNvPr id="61" name="Grafik 6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676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2" name="Textfeld 61"/>
              <p:cNvSpPr txBox="1"/>
              <p:nvPr/>
            </p:nvSpPr>
            <p:spPr>
              <a:xfrm>
                <a:off x="188430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 smtClean="0"/>
                  <a:t>Filia</a:t>
                </a:r>
                <a:endParaRPr lang="de-DE" sz="800" dirty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>
              <a:off x="3442558" y="4197742"/>
              <a:ext cx="725631" cy="902930"/>
              <a:chOff x="3427871" y="2102242"/>
              <a:chExt cx="725631" cy="902930"/>
            </a:xfrm>
          </p:grpSpPr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502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3427871" y="2666618"/>
                <a:ext cx="72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 smtClean="0"/>
                  <a:t>Sortownia w EU</a:t>
                </a:r>
                <a:endParaRPr lang="de-DE" sz="8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6551648" y="4197742"/>
              <a:ext cx="721409" cy="779820"/>
              <a:chOff x="6541745" y="2102242"/>
              <a:chExt cx="721409" cy="779820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154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8" name="Textfeld 67"/>
              <p:cNvSpPr txBox="1"/>
              <p:nvPr/>
            </p:nvSpPr>
            <p:spPr>
              <a:xfrm>
                <a:off x="654174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 smtClean="0"/>
                  <a:t>Filia</a:t>
                </a:r>
                <a:endParaRPr lang="de-DE" sz="800" dirty="0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4999917" y="4197742"/>
              <a:ext cx="720002" cy="902930"/>
              <a:chOff x="4988328" y="2102242"/>
              <a:chExt cx="720002" cy="902930"/>
            </a:xfrm>
          </p:grpSpPr>
          <p:pic>
            <p:nvPicPr>
              <p:cNvPr id="70" name="Grafik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8328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1" name="Textfeld 70"/>
              <p:cNvSpPr txBox="1"/>
              <p:nvPr/>
            </p:nvSpPr>
            <p:spPr>
              <a:xfrm>
                <a:off x="4988328" y="2666618"/>
                <a:ext cx="72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 smtClean="0"/>
                  <a:t>Sortownia w </a:t>
                </a:r>
                <a:r>
                  <a:rPr lang="en-US" sz="800" dirty="0" smtClean="0"/>
                  <a:t>UK</a:t>
                </a:r>
                <a:endParaRPr lang="de-DE" sz="800" dirty="0"/>
              </a:p>
            </p:txBody>
          </p: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052" y="4984331"/>
              <a:ext cx="720000" cy="720000"/>
            </a:xfrm>
            <a:prstGeom prst="rect">
              <a:avLst/>
            </a:prstGeom>
            <a:noFill/>
          </p:spPr>
        </p:pic>
        <p:cxnSp>
          <p:nvCxnSpPr>
            <p:cNvPr id="78" name="Gerader Verbinder 77"/>
            <p:cNvCxnSpPr/>
            <p:nvPr/>
          </p:nvCxnSpPr>
          <p:spPr>
            <a:xfrm>
              <a:off x="4231627" y="5570981"/>
              <a:ext cx="0" cy="2880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/>
            <p:cNvSpPr txBox="1"/>
            <p:nvPr/>
          </p:nvSpPr>
          <p:spPr>
            <a:xfrm>
              <a:off x="3695262" y="3523933"/>
              <a:ext cx="1136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solidFill>
                    <a:srgbClr val="FF0000"/>
                  </a:solidFill>
                </a:rPr>
                <a:t>G</a:t>
              </a:r>
              <a:r>
                <a:rPr lang="pl-PL" sz="1000" dirty="0" smtClean="0">
                  <a:solidFill>
                    <a:srgbClr val="FF0000"/>
                  </a:solidFill>
                </a:rPr>
                <a:t>ranica</a:t>
              </a:r>
              <a:r>
                <a:rPr lang="en-US" sz="1000" dirty="0" smtClean="0">
                  <a:solidFill>
                    <a:srgbClr val="FF0000"/>
                  </a:solidFill>
                </a:rPr>
                <a:t> EU - UK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2612433" y="3949072"/>
            <a:ext cx="878766" cy="813046"/>
            <a:chOff x="2612433" y="3815722"/>
            <a:chExt cx="878766" cy="813046"/>
          </a:xfrm>
        </p:grpSpPr>
        <p:grpSp>
          <p:nvGrpSpPr>
            <p:cNvPr id="88" name="Gruppieren 87"/>
            <p:cNvGrpSpPr/>
            <p:nvPr/>
          </p:nvGrpSpPr>
          <p:grpSpPr>
            <a:xfrm>
              <a:off x="2871812" y="4268768"/>
              <a:ext cx="360000" cy="360000"/>
              <a:chOff x="2752724" y="3905249"/>
              <a:chExt cx="360000" cy="360000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2752724" y="39052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2788724" y="4049249"/>
                <a:ext cx="288000" cy="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9" name="Textfeld 88"/>
            <p:cNvSpPr txBox="1"/>
            <p:nvPr/>
          </p:nvSpPr>
          <p:spPr>
            <a:xfrm>
              <a:off x="2612433" y="3815722"/>
              <a:ext cx="878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Odprawa celna</a:t>
              </a:r>
            </a:p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eksportowa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923900" y="4254484"/>
            <a:ext cx="861133" cy="687369"/>
            <a:chOff x="253286" y="5348064"/>
            <a:chExt cx="861133" cy="687369"/>
          </a:xfrm>
        </p:grpSpPr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99" y="5348064"/>
              <a:ext cx="360000" cy="36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0" name="Textfeld 89"/>
            <p:cNvSpPr txBox="1"/>
            <p:nvPr/>
          </p:nvSpPr>
          <p:spPr>
            <a:xfrm>
              <a:off x="253286" y="5696879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Przygotowanie</a:t>
              </a:r>
            </a:p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dokumentów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4263430" y="3949072"/>
            <a:ext cx="878766" cy="813046"/>
            <a:chOff x="2612430" y="3815722"/>
            <a:chExt cx="878766" cy="813046"/>
          </a:xfrm>
        </p:grpSpPr>
        <p:grpSp>
          <p:nvGrpSpPr>
            <p:cNvPr id="93" name="Gruppieren 92"/>
            <p:cNvGrpSpPr/>
            <p:nvPr/>
          </p:nvGrpSpPr>
          <p:grpSpPr>
            <a:xfrm>
              <a:off x="2871812" y="4268768"/>
              <a:ext cx="360000" cy="360000"/>
              <a:chOff x="2752724" y="3905249"/>
              <a:chExt cx="360000" cy="360000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2752724" y="39052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hteck 95"/>
              <p:cNvSpPr/>
              <p:nvPr/>
            </p:nvSpPr>
            <p:spPr>
              <a:xfrm>
                <a:off x="2788724" y="4049249"/>
                <a:ext cx="288000" cy="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4" name="Textfeld 93"/>
            <p:cNvSpPr txBox="1"/>
            <p:nvPr/>
          </p:nvSpPr>
          <p:spPr>
            <a:xfrm>
              <a:off x="2612430" y="3815722"/>
              <a:ext cx="878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800" dirty="0">
                  <a:solidFill>
                    <a:srgbClr val="FF0000"/>
                  </a:solidFill>
                </a:rPr>
                <a:t>Odprawa </a:t>
              </a:r>
              <a:r>
                <a:rPr lang="pl-PL" sz="800" dirty="0" smtClean="0">
                  <a:solidFill>
                    <a:srgbClr val="FF0000"/>
                  </a:solidFill>
                </a:rPr>
                <a:t>celna</a:t>
              </a:r>
            </a:p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importowa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5494950" y="3949072"/>
            <a:ext cx="1349340" cy="813046"/>
            <a:chOff x="2377151" y="3815722"/>
            <a:chExt cx="1349340" cy="813046"/>
          </a:xfrm>
        </p:grpSpPr>
        <p:sp>
          <p:nvSpPr>
            <p:cNvPr id="100" name="Ellipse 99"/>
            <p:cNvSpPr/>
            <p:nvPr/>
          </p:nvSpPr>
          <p:spPr>
            <a:xfrm>
              <a:off x="2871812" y="426876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€</a:t>
              </a:r>
              <a:endParaRPr lang="de-DE" dirty="0"/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377151" y="3815722"/>
              <a:ext cx="1349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FF0000"/>
                  </a:solidFill>
                </a:rPr>
                <a:t>Opłata należności celnych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8" name="Rechteck 107"/>
          <p:cNvSpPr/>
          <p:nvPr/>
        </p:nvSpPr>
        <p:spPr>
          <a:xfrm>
            <a:off x="316602" y="1143026"/>
            <a:ext cx="1369323" cy="325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/>
              <a:t>Obecnie</a:t>
            </a:r>
            <a:endParaRPr lang="de-DE" sz="1200" b="1" dirty="0"/>
          </a:p>
        </p:txBody>
      </p:sp>
      <p:cxnSp>
        <p:nvCxnSpPr>
          <p:cNvPr id="114" name="Gerader Verbinder 113"/>
          <p:cNvCxnSpPr/>
          <p:nvPr/>
        </p:nvCxnSpPr>
        <p:spPr>
          <a:xfrm>
            <a:off x="360000" y="3342736"/>
            <a:ext cx="8503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endCxn id="59" idx="2"/>
          </p:cNvCxnSpPr>
          <p:nvPr/>
        </p:nvCxnSpPr>
        <p:spPr>
          <a:xfrm flipV="1">
            <a:off x="7098711" y="5135242"/>
            <a:ext cx="1366075" cy="86564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5240510" y="5893164"/>
            <a:ext cx="1978427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Podział należności zależy od </a:t>
            </a:r>
            <a:r>
              <a:rPr lang="pl-PL" sz="800" dirty="0" err="1" smtClean="0">
                <a:solidFill>
                  <a:srgbClr val="FF0000"/>
                </a:solidFill>
              </a:rPr>
              <a:t>Incoterms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01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8496000" cy="430741"/>
          </a:xfrm>
        </p:spPr>
        <p:txBody>
          <a:bodyPr/>
          <a:lstStyle/>
          <a:p>
            <a:r>
              <a:rPr lang="pl-PL" b="1" dirty="0" smtClean="0"/>
              <a:t>Proces eksportu przed i po </a:t>
            </a:r>
            <a:r>
              <a:rPr lang="pl-PL" b="1" dirty="0" err="1" smtClean="0"/>
              <a:t>Brexicie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6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6" grpId="0" animBg="1"/>
      <p:bldP spid="52" grpId="0" animBg="1"/>
      <p:bldP spid="55" grpId="0" animBg="1"/>
      <p:bldP spid="49" grpId="0" animBg="1"/>
      <p:bldP spid="108" grpId="0" animBg="1"/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91335" y="188068"/>
            <a:ext cx="8496000" cy="430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Grupa GLS – Lider jakości w Europie</a:t>
            </a:r>
            <a:endParaRPr lang="en-US" b="1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7654" y="994915"/>
            <a:ext cx="4522535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/>
              <a:t>GLS </a:t>
            </a:r>
            <a:r>
              <a:rPr lang="pl-PL" sz="1600" dirty="0"/>
              <a:t>od wielu lat </a:t>
            </a:r>
            <a:r>
              <a:rPr lang="pl-PL" sz="1600" b="0" dirty="0"/>
              <a:t>jest niezawodnym partnerem w zakresie dostaw paczek w całej Europie i na świecie</a:t>
            </a:r>
            <a:r>
              <a:rPr lang="pl-PL" sz="1600" b="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GLS jako operator logistyczny, obejmujący </a:t>
            </a:r>
            <a:r>
              <a:rPr lang="pl-PL" sz="1600" b="0" dirty="0"/>
              <a:t>swoimi usługami </a:t>
            </a:r>
            <a:r>
              <a:rPr lang="pl-PL" sz="1600" dirty="0"/>
              <a:t>40 </a:t>
            </a:r>
            <a:r>
              <a:rPr lang="pl-PL" sz="1600" dirty="0" smtClean="0"/>
              <a:t>krajów</a:t>
            </a:r>
            <a:r>
              <a:rPr lang="pl-PL" sz="1600" b="0" dirty="0" smtClean="0"/>
              <a:t>, w tym Kanadę </a:t>
            </a:r>
            <a:r>
              <a:rPr lang="pl-PL" sz="1600" b="0" dirty="0" smtClean="0"/>
              <a:t/>
            </a:r>
            <a:br>
              <a:rPr lang="pl-PL" sz="1600" b="0" dirty="0" smtClean="0"/>
            </a:br>
            <a:r>
              <a:rPr lang="pl-PL" sz="1600" b="0" dirty="0" smtClean="0"/>
              <a:t>i </a:t>
            </a:r>
            <a:r>
              <a:rPr lang="pl-PL" sz="1600" b="0" dirty="0" smtClean="0"/>
              <a:t>Zachodnie </a:t>
            </a:r>
            <a:r>
              <a:rPr lang="pl-PL" sz="1600" b="0" dirty="0"/>
              <a:t>W</a:t>
            </a:r>
            <a:r>
              <a:rPr lang="pl-PL" sz="1600" b="0" dirty="0" smtClean="0"/>
              <a:t>ybrzeże USA, posiada sprawdzone procesy zapewniające </a:t>
            </a:r>
            <a:r>
              <a:rPr lang="pl-PL" sz="1600" b="0" dirty="0"/>
              <a:t>płynny import i </a:t>
            </a:r>
            <a:r>
              <a:rPr lang="pl-PL" sz="1600" b="0" dirty="0" smtClean="0"/>
              <a:t>eksport, </a:t>
            </a:r>
            <a:r>
              <a:rPr lang="pl-PL" sz="1600" b="0" dirty="0"/>
              <a:t>w tym dostaw wymagających odprawy </a:t>
            </a:r>
            <a:r>
              <a:rPr lang="pl-PL" sz="1600" b="0" dirty="0" smtClean="0"/>
              <a:t>celnej oraz wykwalifikowany </a:t>
            </a:r>
            <a:r>
              <a:rPr lang="pl-PL" sz="1600" b="0" dirty="0"/>
              <a:t>zespół </a:t>
            </a:r>
            <a:r>
              <a:rPr lang="pl-PL" sz="1600" b="0" dirty="0" smtClean="0"/>
              <a:t>ekspertów.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Dzięki </a:t>
            </a:r>
            <a:r>
              <a:rPr lang="pl-PL" sz="1600" b="0" dirty="0"/>
              <a:t>temu GLS </a:t>
            </a:r>
            <a:r>
              <a:rPr lang="pl-PL" sz="1600" b="0" dirty="0" smtClean="0"/>
              <a:t>jest w stanie zapewnić </a:t>
            </a:r>
            <a:r>
              <a:rPr lang="pl-PL" sz="1600" b="0" dirty="0"/>
              <a:t>swoim klientom niezawodne wsparcie dla przesyłek do Wielkiej Brytanii również od 2021 roku.</a:t>
            </a:r>
            <a:endParaRPr lang="de-DE" sz="1600" b="0" dirty="0"/>
          </a:p>
        </p:txBody>
      </p:sp>
      <p:pic>
        <p:nvPicPr>
          <p:cNvPr id="13" name="Picture 2" descr="C:\Users\61605952\Downloads\AT_Imagevideo_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6"/>
          <a:stretch/>
        </p:blipFill>
        <p:spPr bwMode="auto">
          <a:xfrm>
            <a:off x="5421711" y="814192"/>
            <a:ext cx="3722289" cy="562974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43888" y="3930115"/>
            <a:ext cx="6848950" cy="14477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Państwa eksport do Wielkiej Brytanii jest </a:t>
            </a:r>
            <a:r>
              <a:rPr lang="pl-PL" dirty="0" smtClean="0"/>
              <a:t>w </a:t>
            </a:r>
            <a:r>
              <a:rPr lang="pl-PL" dirty="0"/>
              <a:t>bezpiecznych rękach z GLS!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pic>
        <p:nvPicPr>
          <p:cNvPr id="15" name="Picture 2" descr="C:\Users\61605952\Desktop\Inne\Final_sesja 2015\Samochody\photos\SamochodGLS060.jpg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7"/>
          <a:stretch/>
        </p:blipFill>
        <p:spPr bwMode="auto">
          <a:xfrm>
            <a:off x="-17254" y="0"/>
            <a:ext cx="9161253" cy="31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8496000" cy="430741"/>
          </a:xfrm>
        </p:spPr>
        <p:txBody>
          <a:bodyPr/>
          <a:lstStyle/>
          <a:p>
            <a:r>
              <a:rPr lang="pl-PL" b="1" dirty="0" err="1" smtClean="0"/>
              <a:t>Brexit</a:t>
            </a:r>
            <a:r>
              <a:rPr lang="pl-PL" b="1" dirty="0" smtClean="0"/>
              <a:t> - okres przejściowy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2" y="1211309"/>
            <a:ext cx="8111125" cy="353385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/>
              <a:t>Po wystąpieniu Wielkiej Brytanii z Unii Europejskiej </a:t>
            </a:r>
            <a:r>
              <a:rPr lang="pl-PL" sz="1600" dirty="0"/>
              <a:t>31 stycznia 2020 r. </a:t>
            </a:r>
            <a:r>
              <a:rPr lang="pl-PL" sz="1600" b="0" dirty="0"/>
              <a:t>rozpoczął się </a:t>
            </a:r>
            <a:r>
              <a:rPr lang="pl-PL" sz="1600" dirty="0"/>
              <a:t>okres przejściowy</a:t>
            </a:r>
            <a:r>
              <a:rPr lang="pl-PL" sz="1600" b="0" dirty="0"/>
              <a:t>, pozwalający na </a:t>
            </a:r>
            <a:r>
              <a:rPr lang="pl-PL" sz="1600" b="0" dirty="0" smtClean="0"/>
              <a:t>prowadzenie </a:t>
            </a:r>
            <a:r>
              <a:rPr lang="pl-PL" sz="1600" b="0" dirty="0"/>
              <a:t>wymiany handlowej </a:t>
            </a:r>
            <a:r>
              <a:rPr lang="pl-PL" sz="1600" b="0" dirty="0" smtClean="0"/>
              <a:t>i transport paczek międzynarodowych na </a:t>
            </a:r>
            <a:r>
              <a:rPr lang="pl-PL" sz="1600" b="0" dirty="0"/>
              <a:t>obecnych </a:t>
            </a:r>
            <a:r>
              <a:rPr lang="pl-PL" sz="1600" b="0" dirty="0" smtClean="0"/>
              <a:t>zasadach. Okres przejściowy </a:t>
            </a:r>
            <a:r>
              <a:rPr lang="pl-PL" sz="1600" b="0" dirty="0"/>
              <a:t>potrwa </a:t>
            </a:r>
            <a:r>
              <a:rPr lang="pl-PL" sz="1600" dirty="0"/>
              <a:t>do końca bieżącego roku</a:t>
            </a:r>
            <a:r>
              <a:rPr lang="pl-PL" sz="1600" b="0" dirty="0"/>
              <a:t>. </a:t>
            </a:r>
            <a:r>
              <a:rPr lang="pl-PL" sz="1600" b="0" dirty="0" smtClean="0"/>
              <a:t>Status </a:t>
            </a:r>
            <a:r>
              <a:rPr lang="pl-PL" sz="1600" b="0" dirty="0"/>
              <a:t>celny Wielkiej Brytanii po tym okresie będzie zależał od toczących się negocjacji i osiągniętych </a:t>
            </a:r>
            <a:r>
              <a:rPr lang="pl-PL" sz="1600" b="0" dirty="0" smtClean="0"/>
              <a:t>porozumień </a:t>
            </a:r>
            <a:r>
              <a:rPr lang="pl-PL" sz="1600" b="0" dirty="0"/>
              <a:t>z </a:t>
            </a:r>
            <a:r>
              <a:rPr lang="pl-PL" sz="1600" b="0" dirty="0" smtClean="0"/>
              <a:t>Unią Europejską.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72054"/>
                </a:solidFill>
              </a:rPr>
              <a:t>Obecnie </a:t>
            </a:r>
            <a:r>
              <a:rPr lang="pl-PL" sz="1600" u="sng" dirty="0" smtClean="0">
                <a:solidFill>
                  <a:srgbClr val="172054"/>
                </a:solidFill>
              </a:rPr>
              <a:t>najbardziej prawdopodobny scenariusz</a:t>
            </a:r>
            <a:r>
              <a:rPr lang="pl-PL" sz="1600" dirty="0" smtClean="0">
                <a:solidFill>
                  <a:srgbClr val="172054"/>
                </a:solidFill>
              </a:rPr>
              <a:t> zakłada</a:t>
            </a:r>
            <a:r>
              <a:rPr lang="pl-PL" sz="1600" dirty="0">
                <a:solidFill>
                  <a:srgbClr val="172054"/>
                </a:solidFill>
              </a:rPr>
              <a:t>, </a:t>
            </a:r>
            <a:r>
              <a:rPr lang="pl-PL" sz="1600" dirty="0"/>
              <a:t>że o północy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31 </a:t>
            </a:r>
            <a:r>
              <a:rPr lang="pl-PL" sz="1600" dirty="0"/>
              <a:t>grudnia 2020 r. powstanie granica celna </a:t>
            </a:r>
            <a:r>
              <a:rPr lang="pl-PL" sz="1600" b="0" dirty="0"/>
              <a:t>pomiędzy Unią Europejską i Wielką Brytanią. Oznacza to, że od 1 stycznia 2021 r. przepływ towarów, a tym samym wysyłka paczek między Unią Europejską a Wielką Brytanią, będzie wymagała odprawy celnej. </a:t>
            </a:r>
            <a:endParaRPr lang="pl-PL" sz="1600" b="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172054"/>
                </a:solidFill>
              </a:rPr>
              <a:t>Przedsiębiorstwa i osoby prywatne eksportujące towar będą musiały załączyć dokumenty celne oraz wprowadzić dane celne do systemu GLS Poland.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0" dirty="0"/>
          </a:p>
          <a:p>
            <a:endParaRPr lang="de-DE" sz="16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661746"/>
            <a:ext cx="9144000" cy="4044462"/>
          </a:xfrm>
          <a:prstGeom prst="rect">
            <a:avLst/>
          </a:prstGeom>
          <a:solidFill>
            <a:srgbClr val="E7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99337107"/>
              </p:ext>
            </p:extLst>
          </p:nvPr>
        </p:nvGraphicFramePr>
        <p:xfrm>
          <a:off x="331596" y="1178169"/>
          <a:ext cx="8488554" cy="491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91335" y="188068"/>
            <a:ext cx="8496000" cy="430741"/>
          </a:xfrm>
        </p:spPr>
        <p:txBody>
          <a:bodyPr/>
          <a:lstStyle/>
          <a:p>
            <a:r>
              <a:rPr lang="pl-PL" b="1" dirty="0" smtClean="0"/>
              <a:t>Co należy zrobić, aby sprawnie przejść odprawę?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1</a:t>
            </a:r>
            <a:r>
              <a:rPr lang="pl-PL" b="1" dirty="0" smtClean="0"/>
              <a:t>.</a:t>
            </a:r>
            <a:r>
              <a:rPr lang="de-DE" b="1" dirty="0" smtClean="0"/>
              <a:t> </a:t>
            </a:r>
            <a:r>
              <a:rPr lang="pl-PL" b="1" dirty="0" smtClean="0"/>
              <a:t>Numer </a:t>
            </a:r>
            <a:r>
              <a:rPr lang="de-DE" b="1" dirty="0" smtClean="0"/>
              <a:t>EORI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512500"/>
            <a:ext cx="4453525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Numer EORI </a:t>
            </a:r>
            <a:r>
              <a:rPr lang="pl-PL" sz="1600" b="0" dirty="0" smtClean="0"/>
              <a:t>musi posiadać każda firma wysyłająca paczki do krajów spoza UE. Jest to numer identyfikacyjny, którym posługują się służby celne.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Numer </a:t>
            </a:r>
            <a:r>
              <a:rPr lang="pl-PL" sz="1600" b="0" dirty="0"/>
              <a:t>ten nadawany jest w kraju siedziby przedsiębiorcy i należy go posiadać przed dokonaniem pierwszej czynności przed organami </a:t>
            </a:r>
            <a:r>
              <a:rPr lang="pl-PL" sz="1600" b="0" dirty="0" smtClean="0"/>
              <a:t>celnymi.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0" dirty="0" smtClean="0"/>
          </a:p>
        </p:txBody>
      </p:sp>
      <p:pic>
        <p:nvPicPr>
          <p:cNvPr id="13" name="Picture 2" descr="C:\Users\61605952\Downloads\_MG_3735_bear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367" y="816364"/>
            <a:ext cx="3779633" cy="56275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1</a:t>
            </a:r>
            <a:r>
              <a:rPr lang="pl-PL" b="1" dirty="0" smtClean="0"/>
              <a:t>.</a:t>
            </a:r>
            <a:r>
              <a:rPr lang="de-DE" b="1" dirty="0" smtClean="0"/>
              <a:t> </a:t>
            </a:r>
            <a:r>
              <a:rPr lang="pl-PL" b="1" dirty="0" smtClean="0"/>
              <a:t>Numer </a:t>
            </a:r>
            <a:r>
              <a:rPr lang="de-DE" b="1" dirty="0" smtClean="0"/>
              <a:t>EORI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193322"/>
            <a:ext cx="8295350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Aby otrzymać </a:t>
            </a:r>
            <a:r>
              <a:rPr lang="pl-PL" sz="1600" dirty="0" smtClean="0"/>
              <a:t>numer </a:t>
            </a:r>
            <a:r>
              <a:rPr lang="pl-PL" sz="1600" dirty="0" err="1" smtClean="0"/>
              <a:t>EORl</a:t>
            </a:r>
            <a:r>
              <a:rPr lang="pl-PL" sz="1600" b="0" dirty="0" smtClean="0"/>
              <a:t>, należy na </a:t>
            </a:r>
            <a:r>
              <a:rPr lang="pl-PL" sz="1600" b="0" dirty="0"/>
              <a:t>Platformie Usług Elektronicznych Skarbowo-Celnych </a:t>
            </a:r>
            <a:r>
              <a:rPr lang="pl-PL" sz="1600" b="0" dirty="0">
                <a:solidFill>
                  <a:srgbClr val="172054"/>
                </a:solidFill>
              </a:rPr>
              <a:t>(PUESC</a:t>
            </a:r>
            <a:r>
              <a:rPr lang="pl-PL" sz="1600" b="0" dirty="0"/>
              <a:t>) www.puesc.gov.pl. złożyć wniosek dostępny w ramach usługi </a:t>
            </a:r>
            <a:r>
              <a:rPr lang="pl-PL" sz="1600" b="0" dirty="0" smtClean="0"/>
              <a:t/>
            </a:r>
            <a:br>
              <a:rPr lang="pl-PL" sz="1600" b="0" dirty="0" smtClean="0"/>
            </a:br>
            <a:r>
              <a:rPr lang="pl-PL" sz="1600" b="0" dirty="0" smtClean="0"/>
              <a:t>e-Klient</a:t>
            </a:r>
            <a:r>
              <a:rPr lang="pl-PL" sz="1600" b="0" dirty="0"/>
              <a:t>. </a:t>
            </a:r>
            <a:endParaRPr lang="pl-PL" sz="1600" b="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Jeżeli </a:t>
            </a:r>
            <a:r>
              <a:rPr lang="pl-PL" sz="1600" b="0" dirty="0"/>
              <a:t>przedsiębiorstwo jest już zarejestrowane, ale nie posiada numeru EORI, należy dokonać aktualizacji jego danych rejestracyjnych wybierając </a:t>
            </a:r>
            <a:r>
              <a:rPr lang="pl-PL" sz="1600" b="0" dirty="0" smtClean="0"/>
              <a:t>„cło” </a:t>
            </a:r>
            <a:r>
              <a:rPr lang="pl-PL" sz="1600" b="0" dirty="0"/>
              <a:t>w polu </a:t>
            </a:r>
            <a:r>
              <a:rPr lang="pl-PL" sz="1600" b="0" dirty="0" smtClean="0"/>
              <a:t>„Obszar </a:t>
            </a:r>
            <a:r>
              <a:rPr lang="pl-PL" sz="1600" b="0" dirty="0"/>
              <a:t>działania” oraz zaznaczając chęć uzyskania numeru EORI.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/>
              <a:t>Szczegółowa informacja dotycząca procedury uzyskania numeru EORI dostępna jest na stronie </a:t>
            </a:r>
            <a:r>
              <a:rPr lang="pl-PL" sz="1600" b="0" dirty="0">
                <a:hlinkClick r:id="rId2"/>
              </a:rPr>
              <a:t>https://puesc.gov.pl/web/puesc/eori</a:t>
            </a:r>
            <a:r>
              <a:rPr lang="pl-PL" sz="1600" b="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Uwaga!</a:t>
            </a:r>
            <a:r>
              <a:rPr lang="pl-PL" sz="1600" b="0" dirty="0" smtClean="0"/>
              <a:t> </a:t>
            </a:r>
            <a:r>
              <a:rPr lang="pl-PL" sz="1600" b="0" dirty="0" smtClean="0">
                <a:solidFill>
                  <a:srgbClr val="172054"/>
                </a:solidFill>
              </a:rPr>
              <a:t>Od 1 </a:t>
            </a:r>
            <a:r>
              <a:rPr lang="pl-PL" sz="1600" b="0" dirty="0">
                <a:solidFill>
                  <a:srgbClr val="172054"/>
                </a:solidFill>
              </a:rPr>
              <a:t>stycznia </a:t>
            </a:r>
            <a:r>
              <a:rPr lang="pl-PL" sz="1600" b="0" dirty="0"/>
              <a:t>2021 r. numery EORI nadane w Wielkiej Brytanii (rozpoczynające się literami GB) zostaną unieważnione. Firmy posiadające taki numer, chcące dalej prowadzić działalność </a:t>
            </a:r>
            <a:r>
              <a:rPr lang="pl-PL" sz="1600" b="0" dirty="0" smtClean="0"/>
              <a:t>podlegającą </a:t>
            </a:r>
            <a:r>
              <a:rPr lang="pl-PL" sz="1600" b="0" dirty="0"/>
              <a:t>odprawie celnej, muszą uzyskać nowy numer EORI.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0" dirty="0"/>
          </a:p>
          <a:p>
            <a:pPr algn="just">
              <a:lnSpc>
                <a:spcPct val="15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083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2. Klasyfikacja towarów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23917" y="1512500"/>
            <a:ext cx="4522536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Aby sprawnie przejść odprawę celną należy </a:t>
            </a:r>
            <a:r>
              <a:rPr lang="pl-PL" sz="1600" b="0" dirty="0"/>
              <a:t>znać </a:t>
            </a:r>
            <a:r>
              <a:rPr lang="pl-PL" sz="1600" dirty="0"/>
              <a:t>kody taryfy celnej </a:t>
            </a:r>
            <a:r>
              <a:rPr lang="pl-PL" sz="1600" b="0" dirty="0"/>
              <a:t>wysyłanych </a:t>
            </a:r>
            <a:r>
              <a:rPr lang="pl-PL" sz="1600" b="0" dirty="0" smtClean="0"/>
              <a:t>towarów.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Można sprawdzić je na stronie</a:t>
            </a:r>
            <a:r>
              <a:rPr lang="pl-PL" sz="1600" b="0" dirty="0" smtClean="0"/>
              <a:t>: https</a:t>
            </a:r>
            <a:r>
              <a:rPr lang="pl-PL" sz="1600" b="0" dirty="0"/>
              <a:t>://</a:t>
            </a:r>
            <a:r>
              <a:rPr lang="pl-PL" sz="1600" b="0" dirty="0" smtClean="0"/>
              <a:t>ext-isztar4-test.mf.gov.pl/taryfa_celna/GoodsIndexAlpha.</a:t>
            </a:r>
            <a:endParaRPr lang="pl-PL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Odpowiedni kod taryfy celnej umożliwia </a:t>
            </a:r>
            <a:r>
              <a:rPr lang="pl-PL" sz="1600" b="0" dirty="0"/>
              <a:t>zastosowanie właściwej stawki i kwoty cła, </a:t>
            </a:r>
            <a:r>
              <a:rPr lang="pl-PL" sz="1600" b="0" dirty="0" smtClean="0"/>
              <a:t/>
            </a:r>
            <a:br>
              <a:rPr lang="pl-PL" sz="1600" b="0" dirty="0" smtClean="0"/>
            </a:br>
            <a:r>
              <a:rPr lang="pl-PL" sz="1600" b="0" dirty="0" smtClean="0"/>
              <a:t>a agencji celnej odpowiednie </a:t>
            </a:r>
            <a:r>
              <a:rPr lang="pl-PL" sz="1600" b="0" dirty="0"/>
              <a:t>zgłoszenie Państwa przesyłek do oclenia. </a:t>
            </a:r>
            <a:endParaRPr lang="pl-PL" sz="1600" b="0" dirty="0" smtClean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5"/>
          <a:stretch/>
        </p:blipFill>
        <p:spPr>
          <a:xfrm>
            <a:off x="5443268" y="816364"/>
            <a:ext cx="3700732" cy="56275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</a:t>
            </a:r>
            <a:r>
              <a:rPr lang="pl-PL" b="1" dirty="0"/>
              <a:t>. </a:t>
            </a:r>
            <a:r>
              <a:rPr lang="de-DE" b="1" dirty="0" err="1" smtClean="0"/>
              <a:t>Incoterms</a:t>
            </a:r>
            <a:endParaRPr lang="en-US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2" y="1224749"/>
            <a:ext cx="4470779" cy="478204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Warunki </a:t>
            </a:r>
            <a:r>
              <a:rPr lang="pl-PL" sz="1600" dirty="0" err="1" smtClean="0"/>
              <a:t>Incoterms</a:t>
            </a:r>
            <a:r>
              <a:rPr lang="pl-PL" sz="1600" b="0" dirty="0" smtClean="0"/>
              <a:t> określają podział kosztów transportu, odpowiedzialności i ryzy-ka pomiędzy nadawcę i odbiorcę paczki.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Wybór odpowiedniego </a:t>
            </a:r>
            <a:r>
              <a:rPr lang="pl-PL" sz="1600" b="0" dirty="0" err="1" smtClean="0"/>
              <a:t>Incotermu</a:t>
            </a:r>
            <a:r>
              <a:rPr lang="pl-PL" sz="1600" b="0" dirty="0" smtClean="0"/>
              <a:t> przez na-dawcę </a:t>
            </a:r>
            <a:r>
              <a:rPr lang="pl-PL" sz="1600" b="0" dirty="0"/>
              <a:t>wskazuje, która strona (</a:t>
            </a:r>
            <a:r>
              <a:rPr lang="pl-PL" sz="1600" b="0" dirty="0" smtClean="0"/>
              <a:t>nadawca/ </a:t>
            </a:r>
            <a:r>
              <a:rPr lang="pl-PL" sz="1600" b="0" dirty="0"/>
              <a:t>odbiorca) ma pokryć koszty </a:t>
            </a:r>
            <a:r>
              <a:rPr lang="pl-PL" sz="1600" b="0" dirty="0" smtClean="0"/>
              <a:t>związane </a:t>
            </a:r>
            <a:br>
              <a:rPr lang="pl-PL" sz="1600" b="0" dirty="0" smtClean="0"/>
            </a:br>
            <a:r>
              <a:rPr lang="pl-PL" sz="1600" b="0" dirty="0" smtClean="0"/>
              <a:t>z </a:t>
            </a:r>
            <a:r>
              <a:rPr lang="pl-PL" sz="1600" b="0" dirty="0"/>
              <a:t>usługą odprawy celnej, </a:t>
            </a:r>
            <a:r>
              <a:rPr lang="pl-PL" sz="1600" b="0" dirty="0" smtClean="0"/>
              <a:t>podatkami </a:t>
            </a:r>
            <a:r>
              <a:rPr lang="pl-PL" sz="1600" b="0" dirty="0"/>
              <a:t>i </a:t>
            </a:r>
            <a:r>
              <a:rPr lang="pl-PL" sz="1600" b="0" dirty="0" smtClean="0"/>
              <a:t>cłem, </a:t>
            </a:r>
            <a:br>
              <a:rPr lang="pl-PL" sz="1600" b="0" dirty="0" smtClean="0"/>
            </a:br>
            <a:r>
              <a:rPr lang="pl-PL" sz="1600" b="0" dirty="0" smtClean="0"/>
              <a:t>a </a:t>
            </a:r>
            <a:r>
              <a:rPr lang="pl-PL" sz="1600" b="0" dirty="0"/>
              <a:t>także jaki rodzaj odprawy ma być </a:t>
            </a:r>
            <a:r>
              <a:rPr lang="pl-PL" sz="1600" b="0" dirty="0" smtClean="0"/>
              <a:t>przeprowadzony.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0" dirty="0" smtClean="0"/>
              <a:t>Dla </a:t>
            </a:r>
            <a:r>
              <a:rPr lang="pl-PL" sz="1600" b="0" dirty="0"/>
              <a:t>paczek wysyłanych do krajów poza UE, mogą zostać doliczone dodatkowe koszty </a:t>
            </a:r>
            <a:r>
              <a:rPr lang="pl-PL" sz="1600" b="0" dirty="0" smtClean="0"/>
              <a:t>ze </a:t>
            </a:r>
            <a:r>
              <a:rPr lang="pl-PL" sz="1600" b="0" dirty="0"/>
              <a:t>względu na konieczność odpraw celnych oraz należności celno-podatkowe</a:t>
            </a:r>
            <a:r>
              <a:rPr lang="pl-PL" sz="1600" b="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0" dirty="0" smtClean="0"/>
          </a:p>
        </p:txBody>
      </p:sp>
      <p:pic>
        <p:nvPicPr>
          <p:cNvPr id="14" name="Picture 2" descr="C:\Users\61605952\Desktop\Inne\Final_sesja 2015\Samochody\photos\SamochodGLS16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/>
          <a:stretch/>
        </p:blipFill>
        <p:spPr bwMode="auto">
          <a:xfrm>
            <a:off x="5460521" y="814192"/>
            <a:ext cx="3683479" cy="562676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</a:t>
            </a:r>
            <a:r>
              <a:rPr lang="pl-PL" b="1" dirty="0"/>
              <a:t>. </a:t>
            </a:r>
            <a:r>
              <a:rPr lang="de-DE" b="1" dirty="0" err="1" smtClean="0"/>
              <a:t>Incoterms</a:t>
            </a:r>
            <a:endParaRPr lang="en-US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54439" y="6537972"/>
            <a:ext cx="5441586" cy="229392"/>
          </a:xfrm>
        </p:spPr>
        <p:txBody>
          <a:bodyPr/>
          <a:lstStyle/>
          <a:p>
            <a:r>
              <a:rPr lang="pl-PL" dirty="0" smtClean="0"/>
              <a:t>Jak przygotować się do </a:t>
            </a:r>
            <a:r>
              <a:rPr lang="pl-PL" dirty="0" err="1" smtClean="0"/>
              <a:t>Brexitu</a:t>
            </a:r>
            <a:r>
              <a:rPr lang="pl-PL" dirty="0" smtClean="0"/>
              <a:t>? Przewodnik dla Klientów GLS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32543" y="1224749"/>
            <a:ext cx="8102500" cy="478204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b="0" dirty="0"/>
              <a:t>W przypadku </a:t>
            </a:r>
            <a:r>
              <a:rPr lang="pl-PL" sz="1600" b="0" dirty="0" smtClean="0"/>
              <a:t>paczek wysyłanych do </a:t>
            </a:r>
            <a:r>
              <a:rPr lang="pl-PL" sz="1600" b="0" dirty="0"/>
              <a:t>Wielkiej </a:t>
            </a:r>
            <a:r>
              <a:rPr lang="pl-PL" sz="1600" b="0" dirty="0" smtClean="0"/>
              <a:t>Brytanii, </a:t>
            </a:r>
            <a:r>
              <a:rPr lang="pl-PL" sz="1600" b="0" dirty="0"/>
              <a:t>klienci GLS </a:t>
            </a:r>
            <a:r>
              <a:rPr lang="pl-PL" sz="1600" b="0" dirty="0" smtClean="0"/>
              <a:t>mają </a:t>
            </a:r>
            <a:r>
              <a:rPr lang="pl-PL" sz="1600" b="0" dirty="0"/>
              <a:t>możliwość wyboru </a:t>
            </a:r>
            <a:r>
              <a:rPr lang="pl-PL" sz="1600" b="0" dirty="0" smtClean="0">
                <a:solidFill>
                  <a:srgbClr val="172054"/>
                </a:solidFill>
              </a:rPr>
              <a:t>jednego </a:t>
            </a:r>
            <a:r>
              <a:rPr lang="pl-PL" sz="1600" b="0" dirty="0">
                <a:solidFill>
                  <a:srgbClr val="172054"/>
                </a:solidFill>
              </a:rPr>
              <a:t>z </a:t>
            </a:r>
            <a:r>
              <a:rPr lang="pl-PL" sz="1600" b="0" dirty="0" smtClean="0">
                <a:solidFill>
                  <a:srgbClr val="172054"/>
                </a:solidFill>
              </a:rPr>
              <a:t>7 dostępnych </a:t>
            </a:r>
            <a:r>
              <a:rPr lang="pl-PL" sz="1600" b="0" dirty="0" err="1" smtClean="0"/>
              <a:t>Incoterms</a:t>
            </a:r>
            <a:r>
              <a:rPr lang="pl-PL" sz="1600" b="0" dirty="0" smtClean="0"/>
              <a:t>.</a:t>
            </a:r>
            <a:endParaRPr lang="pl-PL" sz="1600" b="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0" dirty="0" smtClean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70189"/>
              </p:ext>
            </p:extLst>
          </p:nvPr>
        </p:nvGraphicFramePr>
        <p:xfrm>
          <a:off x="478915" y="2687165"/>
          <a:ext cx="8202705" cy="185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rkusz" r:id="rId4" imgW="6858174" imgH="1552433" progId="Excel.Sheet.12">
                  <p:embed/>
                </p:oleObj>
              </mc:Choice>
              <mc:Fallback>
                <p:oleObj name="Arkusz" r:id="rId4" imgW="6858174" imgH="15524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915" y="2687165"/>
                        <a:ext cx="8202705" cy="185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4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S">
  <a:themeElements>
    <a:clrScheme name="GLS New Design">
      <a:dk1>
        <a:srgbClr val="172054"/>
      </a:dk1>
      <a:lt1>
        <a:srgbClr val="FFFFFF"/>
      </a:lt1>
      <a:dk2>
        <a:srgbClr val="454D76"/>
      </a:dk2>
      <a:lt2>
        <a:srgbClr val="E7E8EE"/>
      </a:lt2>
      <a:accent1>
        <a:srgbClr val="454D76"/>
      </a:accent1>
      <a:accent2>
        <a:srgbClr val="D1D3DD"/>
      </a:accent2>
      <a:accent3>
        <a:srgbClr val="FCBF00"/>
      </a:accent3>
      <a:accent4>
        <a:srgbClr val="780232"/>
      </a:accent4>
      <a:accent5>
        <a:srgbClr val="C7475B"/>
      </a:accent5>
      <a:accent6>
        <a:srgbClr val="1FA138"/>
      </a:accent6>
      <a:hlink>
        <a:srgbClr val="780232"/>
      </a:hlink>
      <a:folHlink>
        <a:srgbClr val="C747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LS Blau 100%">
      <a:srgbClr val="172154"/>
    </a:custClr>
    <a:custClr name="GLS Blau 90%">
      <a:srgbClr val="2E3765"/>
    </a:custClr>
    <a:custClr name="GLS Blau 80%">
      <a:srgbClr val="454D76"/>
    </a:custClr>
    <a:custClr name="GLS Blau 70%">
      <a:srgbClr val="5C6387"/>
    </a:custClr>
    <a:custClr name="GLS Blau 60%">
      <a:srgbClr val="747A98"/>
    </a:custClr>
    <a:custClr name="GLS Blau 50%">
      <a:srgbClr val="8B90A9"/>
    </a:custClr>
    <a:custClr name="GLS Blau 40%">
      <a:srgbClr val="A2A6BB"/>
    </a:custClr>
    <a:custClr name="GLS Blau 30%">
      <a:srgbClr val="B9BCCB"/>
    </a:custClr>
    <a:custClr name="GLS Blau 20%">
      <a:srgbClr val="D1D3DD"/>
    </a:custClr>
    <a:custClr name="GLS Blau 10%">
      <a:srgbClr val="E7E8EE"/>
    </a:custClr>
    <a:custClr name="GLS Gelb">
      <a:srgbClr val="FCBF00"/>
    </a:custClr>
    <a:custClr name="GLS Signalrot">
      <a:srgbClr val="DA202A"/>
    </a:custClr>
    <a:custClr name="GLS Lila">
      <a:srgbClr val="5D0749"/>
    </a:custClr>
    <a:custClr name="GLS Grün">
      <a:srgbClr val="00513E"/>
    </a:custClr>
    <a:custClr name="GLS Dunkelrot">
      <a:srgbClr val="B40C22"/>
    </a:custClr>
    <a:custClr name="GLS Hell-Lila">
      <a:srgbClr val="776DB0"/>
    </a:custClr>
    <a:custClr name="GLS Lindgrün">
      <a:srgbClr val="5C947E"/>
    </a:custClr>
    <a:custClr name="GLS Orange">
      <a:srgbClr val="EE7402"/>
    </a:custClr>
    <a:custClr name="GLS Hell-Blau">
      <a:srgbClr val="629DBD"/>
    </a:custClr>
    <a:custClr name="GLS Hell-Grün">
      <a:srgbClr val="ABCC59"/>
    </a:custClr>
  </a:custClrLst>
  <a:extLst>
    <a:ext uri="{05A4C25C-085E-4340-85A3-A5531E510DB2}">
      <thm15:themeFamily xmlns:thm15="http://schemas.microsoft.com/office/thememl/2012/main" name="GLS_PPT_Master_4x3_de_2019-09.potx" id="{0EAEA526-DC56-40B5-AE76-C2DFAA6A90DB}" vid="{913BFACE-B0E1-4D8E-BA3E-CEB1154B977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GLS_PPT_Master_4x3_de_2019-09</Template>
  <TotalTime>785</TotalTime>
  <Words>2113</Words>
  <Application>Microsoft Office PowerPoint</Application>
  <PresentationFormat>Pokaz na ekranie (4:3)</PresentationFormat>
  <Paragraphs>336</Paragraphs>
  <Slides>26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GLS</vt:lpstr>
      <vt:lpstr>Arkusz</vt:lpstr>
      <vt:lpstr>Jak przygotować się do Brexitu? </vt:lpstr>
      <vt:lpstr>Uwaga!</vt:lpstr>
      <vt:lpstr>Brexit - okres przejściowy</vt:lpstr>
      <vt:lpstr>Co należy zrobić, aby sprawnie przejść odprawę?</vt:lpstr>
      <vt:lpstr>1. Numer EORI</vt:lpstr>
      <vt:lpstr>1. Numer EORI</vt:lpstr>
      <vt:lpstr>2. Klasyfikacja towarów</vt:lpstr>
      <vt:lpstr>3. Incoterms</vt:lpstr>
      <vt:lpstr>3. Incoterms</vt:lpstr>
      <vt:lpstr>4. Wymagane dokumenty do odprawy celnej</vt:lpstr>
      <vt:lpstr>4. Wymagane dokumenty do odprawy celnej</vt:lpstr>
      <vt:lpstr>Wprowadzanie danych celnych w systemie ADE-Plus*</vt:lpstr>
      <vt:lpstr>Wprowadzanie danych celnych w systemie ADE-Plus*</vt:lpstr>
      <vt:lpstr>5. Odprawa celna</vt:lpstr>
      <vt:lpstr>Podsumowanie – proces celny po stronie Klienta GLS</vt:lpstr>
      <vt:lpstr>Odprawa standardowa (indywidualna) – Incoterm 10,20,30,40 </vt:lpstr>
      <vt:lpstr>Odprawa standardowa (zbiorcza) – Incoterm 10,20,30,40 </vt:lpstr>
      <vt:lpstr>Incoterms 18 - system prerejestracji VAT</vt:lpstr>
      <vt:lpstr>Odprawa indywidualna system prerejestracji VAT  Incoterm 18</vt:lpstr>
      <vt:lpstr>Odprawa zbiorcza system prerejestracji VAT – Incoterm 18</vt:lpstr>
      <vt:lpstr>Prezentacja programu PowerPoint</vt:lpstr>
      <vt:lpstr>Warianty wysyłki - wymagania</vt:lpstr>
      <vt:lpstr>Irlandia Północna</vt:lpstr>
      <vt:lpstr>Proces eksportu przed i po Brexicie</vt:lpstr>
      <vt:lpstr>Prezentacja programu PowerPoint</vt:lpstr>
      <vt:lpstr>Prezentacja programu PowerPoint</vt:lpstr>
    </vt:vector>
  </TitlesOfParts>
  <Company>GLS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Bonkewitz</dc:creator>
  <cp:lastModifiedBy>Malgorzata Markowska</cp:lastModifiedBy>
  <cp:revision>213</cp:revision>
  <dcterms:created xsi:type="dcterms:W3CDTF">2020-09-03T09:45:38Z</dcterms:created>
  <dcterms:modified xsi:type="dcterms:W3CDTF">2020-12-16T13:27:43Z</dcterms:modified>
</cp:coreProperties>
</file>